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Proxima Nova"/>
      <p:regular r:id="rId59"/>
      <p:bold r:id="rId60"/>
      <p:italic r:id="rId61"/>
      <p:boldItalic r:id="rId62"/>
    </p:embeddedFont>
    <p:embeddedFont>
      <p:font typeface="Nunito"/>
      <p:regular r:id="rId63"/>
      <p:bold r:id="rId64"/>
      <p:italic r:id="rId65"/>
      <p:boldItalic r:id="rId66"/>
    </p:embeddedFont>
    <p:embeddedFont>
      <p:font typeface="Maven Pro"/>
      <p:regular r:id="rId67"/>
      <p:bold r:id="rId68"/>
    </p:embeddedFont>
    <p:embeddedFont>
      <p:font typeface="Alfa Slab One"/>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3.xml"/><Relationship Id="rId64" Type="http://schemas.openxmlformats.org/officeDocument/2006/relationships/font" Target="fonts/Nunito-bold.fntdata"/><Relationship Id="rId63" Type="http://schemas.openxmlformats.org/officeDocument/2006/relationships/font" Target="fonts/Nunito-regular.fntdata"/><Relationship Id="rId22" Type="http://schemas.openxmlformats.org/officeDocument/2006/relationships/slide" Target="slides/slide15.xml"/><Relationship Id="rId66" Type="http://schemas.openxmlformats.org/officeDocument/2006/relationships/font" Target="fonts/Nunito-boldItalic.fntdata"/><Relationship Id="rId21" Type="http://schemas.openxmlformats.org/officeDocument/2006/relationships/slide" Target="slides/slide14.xml"/><Relationship Id="rId65" Type="http://schemas.openxmlformats.org/officeDocument/2006/relationships/font" Target="fonts/Nunito-italic.fntdata"/><Relationship Id="rId24" Type="http://schemas.openxmlformats.org/officeDocument/2006/relationships/slide" Target="slides/slide17.xml"/><Relationship Id="rId68" Type="http://schemas.openxmlformats.org/officeDocument/2006/relationships/font" Target="fonts/MavenPro-bold.fntdata"/><Relationship Id="rId23" Type="http://schemas.openxmlformats.org/officeDocument/2006/relationships/slide" Target="slides/slide16.xml"/><Relationship Id="rId67" Type="http://schemas.openxmlformats.org/officeDocument/2006/relationships/font" Target="fonts/MavenPro-regular.fntdata"/><Relationship Id="rId60" Type="http://schemas.openxmlformats.org/officeDocument/2006/relationships/font" Target="fonts/ProximaNova-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lfaSlabOne-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398ce000c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398ce000c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398ce000c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f398ce000c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3744efe9c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3744efe9c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398ce000c_0_3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f398ce000c_0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398ce000c_0_1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f398ce000c_0_1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398ce000c_0_13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f398ce000c_0_1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398ce000c_0_13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f398ce000c_0_1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398ce000c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f398ce000c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398ce000c_0_1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f398ce000c_0_1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f398ce000c_0_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f398ce000c_0_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3744efe9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3744efe9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None/>
            </a:pPr>
            <a:r>
              <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None/>
            </a:pPr>
            <a:r>
              <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1200"/>
              </a:spcAft>
              <a:buClr>
                <a:schemeClr val="dk1"/>
              </a:buClr>
              <a:buSzPts val="1100"/>
              <a:buFont typeface="Arial"/>
              <a:buNone/>
            </a:pPr>
            <a:r>
              <a:t/>
            </a:r>
            <a:endParaRPr sz="1300">
              <a:solidFill>
                <a:srgbClr val="424242"/>
              </a:solidFill>
              <a:latin typeface="Nunito"/>
              <a:ea typeface="Nunito"/>
              <a:cs typeface="Nunito"/>
              <a:sym typeface="Nuni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f398ce000c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f398ce000c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f398ce000c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f398ce000c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398ce000c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f398ce000c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f3744efe9c_0_2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f3744efe9c_0_2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9a8bb0a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f9a8bb0a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9a8bb0aa4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f9a8bb0aa4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9a8bb0aa4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f9a8bb0aa4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9a8bb0aa4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9a8bb0aa4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QUESTION FOR CLASS: What elements of this graph help the viewer understand the data? How could someone have tweaked this graph to lie about the data?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9a8bb0aa4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f9a8bb0aa4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QUESTION FOR CLASS: What elements of this graph help the viewer understand the data? How could someone have tweaked this graph to lie about the data?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f9a8bb0aa4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f9a8bb0aa4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3744efe9c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3744efe9c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f9a8bb0aa4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f9a8bb0aa4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f9a8bb0aa4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f9a8bb0aa4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f9a8bb0aa4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f9a8bb0aa4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f9a8bb0aa4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f9a8bb0aa4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 CLASS: According to reyes, what would be a better title for this graph? How could we improve the legend?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f398ce000c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f398ce000c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 CLASS: According to reyes, what would be a better title for this graph? How could we improve the legend?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9a8bb0aa4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9a8bb0aa4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 CLASS: According to reyes, what would be a better title for this graph? How could we improve the legend?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9a8bb0aa4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f9a8bb0aa4_0_9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f9a8bb0aa4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f9a8bb0aa4_0_9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f9a8bb0aa4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f9a8bb0aa4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FOR CLASS: According to reyes, what would be a better title for this graph? How could we improve the legend?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398ce000c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f398ce000c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An </a:t>
            </a:r>
            <a:r>
              <a:rPr i="1" lang="en" sz="1200">
                <a:solidFill>
                  <a:srgbClr val="333333"/>
                </a:solidFill>
                <a:highlight>
                  <a:srgbClr val="FFFFFF"/>
                </a:highlight>
              </a:rPr>
              <a:t>alluvial plot</a:t>
            </a:r>
            <a:r>
              <a:rPr lang="en" sz="1200">
                <a:solidFill>
                  <a:srgbClr val="333333"/>
                </a:solidFill>
                <a:highlight>
                  <a:srgbClr val="FFFFFF"/>
                </a:highlight>
              </a:rPr>
              <a:t> can be used to summarize relationships between multiple categorical variables. In the following example, we use region (Region), gender (sex), and a survey item regarding whether parents support educational efforts and achievements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f3744efe9c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f3744efe9c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222222"/>
                </a:solidFill>
                <a:highlight>
                  <a:srgbClr val="FFFFFF"/>
                </a:highlight>
              </a:rPr>
              <a:t> It is really helpful if near the start of the talk when talking through the major parts of ggplot and ggplot2 is to talk through the different settings and assumptions. The ? for each one gives a ton of data, as do the CRAN manual pages (you can search online for these). for example, the aes() settings are extensive, and so talking through the intention of how aes() works, why it works the way it does (the readings talk about this), and what the options are, is really helpful for the class.</a:t>
            </a:r>
            <a:endParaRPr i="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f9a8bb0aa4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f9a8bb0aa4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9a8bb0aa4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f9a8bb0aa4_0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f9a8bb0aa4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f9a8bb0aa4_0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f9a8bb0aa4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f9a8bb0aa4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f398ce000c_0_13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f398ce000c_0_1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9a8bb0aa4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f9a8bb0aa4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f9a8bb0a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f9a8bb0aa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f9a8bb0aa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f9a8bb0aa4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f9a8bb0aa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f9a8bb0aa4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9a8bb0aa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f9a8bb0aa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3744efe9c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f3744efe9c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f9a8bb0aa4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f9a8bb0aa4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f9cb58c5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f9cb58c5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3744efe9c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3744efe9c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3744efe9c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3744efe9c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3744efe9c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3744efe9c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3744efe9c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3744efe9c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5" name="Google Shape;5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6" name="Google Shape;5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 name="Google Shape;66;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 name="Google Shape;67;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 name="Google Shape;68;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 name="Google Shape;69;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6"/>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3" name="Google Shape;73;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17"/>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 name="Google Shape;78;p1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9" name="Google Shape;79;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1" name="Google Shape;81;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 name="Shape 82"/>
        <p:cNvGrpSpPr/>
        <p:nvPr/>
      </p:nvGrpSpPr>
      <p:grpSpPr>
        <a:xfrm>
          <a:off x="0" y="0"/>
          <a:ext cx="0" cy="0"/>
          <a:chOff x="0" y="0"/>
          <a:chExt cx="0" cy="0"/>
        </a:xfrm>
      </p:grpSpPr>
      <p:sp>
        <p:nvSpPr>
          <p:cNvPr id="83" name="Google Shape;83;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1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1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6" name="Google Shape;86;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7" name="Google Shape;87;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9" name="Shape 89"/>
        <p:cNvGrpSpPr/>
        <p:nvPr/>
      </p:nvGrpSpPr>
      <p:grpSpPr>
        <a:xfrm>
          <a:off x="0" y="0"/>
          <a:ext cx="0" cy="0"/>
          <a:chOff x="0" y="0"/>
          <a:chExt cx="0" cy="0"/>
        </a:xfrm>
      </p:grpSpPr>
      <p:sp>
        <p:nvSpPr>
          <p:cNvPr id="90" name="Google Shape;90;p1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1" name="Google Shape;91;p19"/>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2" name="Google Shape;92;p19"/>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3" name="Google Shape;93;p1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4" name="Google Shape;94;p19"/>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 name="Google Shape;95;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22"/>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10" name="Google Shape;110;p22"/>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1" name="Google Shape;111;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6" name="Google Shape;116;p23"/>
          <p:cNvSpPr/>
          <p:nvPr>
            <p:ph idx="2" type="pic"/>
          </p:nvPr>
        </p:nvSpPr>
        <p:spPr>
          <a:xfrm>
            <a:off x="3887391" y="740569"/>
            <a:ext cx="4629300" cy="3655200"/>
          </a:xfrm>
          <a:prstGeom prst="rect">
            <a:avLst/>
          </a:prstGeom>
          <a:noFill/>
          <a:ln>
            <a:noFill/>
          </a:ln>
        </p:spPr>
      </p:sp>
      <p:sp>
        <p:nvSpPr>
          <p:cNvPr id="117" name="Google Shape;117;p2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8" name="Google Shape;118;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3" name="Google Shape;123;p2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4" name="Google Shape;124;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25"/>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9" name="Google Shape;129;p25"/>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0" name="Google Shape;130;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7" name="Shape 137"/>
        <p:cNvGrpSpPr/>
        <p:nvPr/>
      </p:nvGrpSpPr>
      <p:grpSpPr>
        <a:xfrm>
          <a:off x="0" y="0"/>
          <a:ext cx="0" cy="0"/>
          <a:chOff x="0" y="0"/>
          <a:chExt cx="0" cy="0"/>
        </a:xfrm>
      </p:grpSpPr>
      <p:grpSp>
        <p:nvGrpSpPr>
          <p:cNvPr id="138" name="Google Shape;138;p27"/>
          <p:cNvGrpSpPr/>
          <p:nvPr/>
        </p:nvGrpSpPr>
        <p:grpSpPr>
          <a:xfrm>
            <a:off x="7343003" y="3409675"/>
            <a:ext cx="1691422" cy="1732548"/>
            <a:chOff x="7343003" y="3409675"/>
            <a:chExt cx="1691422" cy="1732548"/>
          </a:xfrm>
        </p:grpSpPr>
        <p:grpSp>
          <p:nvGrpSpPr>
            <p:cNvPr id="139" name="Google Shape;139;p27"/>
            <p:cNvGrpSpPr/>
            <p:nvPr/>
          </p:nvGrpSpPr>
          <p:grpSpPr>
            <a:xfrm>
              <a:off x="7343003" y="4453711"/>
              <a:ext cx="316800" cy="688512"/>
              <a:chOff x="7343003" y="4453711"/>
              <a:chExt cx="316800" cy="688512"/>
            </a:xfrm>
          </p:grpSpPr>
          <p:sp>
            <p:nvSpPr>
              <p:cNvPr id="140" name="Google Shape;140;p27"/>
              <p:cNvSpPr/>
              <p:nvPr/>
            </p:nvSpPr>
            <p:spPr>
              <a:xfrm>
                <a:off x="7343003"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7"/>
              <p:cNvSpPr/>
              <p:nvPr/>
            </p:nvSpPr>
            <p:spPr>
              <a:xfrm>
                <a:off x="7343003"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27"/>
            <p:cNvGrpSpPr/>
            <p:nvPr/>
          </p:nvGrpSpPr>
          <p:grpSpPr>
            <a:xfrm>
              <a:off x="7801210" y="4105700"/>
              <a:ext cx="316800" cy="1036523"/>
              <a:chOff x="7801210" y="4105700"/>
              <a:chExt cx="316800" cy="1036523"/>
            </a:xfrm>
          </p:grpSpPr>
          <p:sp>
            <p:nvSpPr>
              <p:cNvPr id="143" name="Google Shape;143;p27"/>
              <p:cNvSpPr/>
              <p:nvPr/>
            </p:nvSpPr>
            <p:spPr>
              <a:xfrm>
                <a:off x="7801210"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7"/>
              <p:cNvSpPr/>
              <p:nvPr/>
            </p:nvSpPr>
            <p:spPr>
              <a:xfrm>
                <a:off x="7801210"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7"/>
              <p:cNvSpPr/>
              <p:nvPr/>
            </p:nvSpPr>
            <p:spPr>
              <a:xfrm>
                <a:off x="7801210"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 name="Google Shape;146;p27"/>
            <p:cNvGrpSpPr/>
            <p:nvPr/>
          </p:nvGrpSpPr>
          <p:grpSpPr>
            <a:xfrm>
              <a:off x="8259418" y="3757688"/>
              <a:ext cx="316800" cy="1384535"/>
              <a:chOff x="8259418" y="3757688"/>
              <a:chExt cx="316800" cy="1384535"/>
            </a:xfrm>
          </p:grpSpPr>
          <p:sp>
            <p:nvSpPr>
              <p:cNvPr id="147" name="Google Shape;147;p27"/>
              <p:cNvSpPr/>
              <p:nvPr/>
            </p:nvSpPr>
            <p:spPr>
              <a:xfrm>
                <a:off x="8259418"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7"/>
              <p:cNvSpPr/>
              <p:nvPr/>
            </p:nvSpPr>
            <p:spPr>
              <a:xfrm>
                <a:off x="8259418" y="3757688"/>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7"/>
              <p:cNvSpPr/>
              <p:nvPr/>
            </p:nvSpPr>
            <p:spPr>
              <a:xfrm>
                <a:off x="8259418"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7"/>
              <p:cNvSpPr/>
              <p:nvPr/>
            </p:nvSpPr>
            <p:spPr>
              <a:xfrm>
                <a:off x="8259418"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 name="Google Shape;151;p27"/>
            <p:cNvGrpSpPr/>
            <p:nvPr/>
          </p:nvGrpSpPr>
          <p:grpSpPr>
            <a:xfrm>
              <a:off x="8717625" y="3409675"/>
              <a:ext cx="316800" cy="1732548"/>
              <a:chOff x="8717625" y="3409675"/>
              <a:chExt cx="316800" cy="1732548"/>
            </a:xfrm>
          </p:grpSpPr>
          <p:sp>
            <p:nvSpPr>
              <p:cNvPr id="152" name="Google Shape;152;p27"/>
              <p:cNvSpPr/>
              <p:nvPr/>
            </p:nvSpPr>
            <p:spPr>
              <a:xfrm>
                <a:off x="8717625"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7"/>
              <p:cNvSpPr/>
              <p:nvPr/>
            </p:nvSpPr>
            <p:spPr>
              <a:xfrm>
                <a:off x="8717625" y="3757688"/>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7"/>
              <p:cNvSpPr/>
              <p:nvPr/>
            </p:nvSpPr>
            <p:spPr>
              <a:xfrm>
                <a:off x="8717625"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7"/>
              <p:cNvSpPr/>
              <p:nvPr/>
            </p:nvSpPr>
            <p:spPr>
              <a:xfrm>
                <a:off x="8717625" y="3409675"/>
                <a:ext cx="316800" cy="1732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7"/>
              <p:cNvSpPr/>
              <p:nvPr/>
            </p:nvSpPr>
            <p:spPr>
              <a:xfrm>
                <a:off x="8717625"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7" name="Google Shape;157;p27"/>
          <p:cNvGrpSpPr/>
          <p:nvPr/>
        </p:nvGrpSpPr>
        <p:grpSpPr>
          <a:xfrm>
            <a:off x="5043503" y="0"/>
            <a:ext cx="3814072" cy="3839101"/>
            <a:chOff x="5043503" y="0"/>
            <a:chExt cx="3814072" cy="3839101"/>
          </a:xfrm>
        </p:grpSpPr>
        <p:sp>
          <p:nvSpPr>
            <p:cNvPr id="158" name="Google Shape;158;p27"/>
            <p:cNvSpPr/>
            <p:nvPr/>
          </p:nvSpPr>
          <p:spPr>
            <a:xfrm>
              <a:off x="8460975" y="1817775"/>
              <a:ext cx="396600" cy="3966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7"/>
            <p:cNvSpPr/>
            <p:nvPr/>
          </p:nvSpPr>
          <p:spPr>
            <a:xfrm rot="-9830444">
              <a:off x="6469759" y="3480727"/>
              <a:ext cx="320148" cy="320148"/>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 name="Google Shape;160;p27"/>
            <p:cNvGrpSpPr/>
            <p:nvPr/>
          </p:nvGrpSpPr>
          <p:grpSpPr>
            <a:xfrm>
              <a:off x="7647815" y="2704283"/>
              <a:ext cx="635219" cy="635219"/>
              <a:chOff x="6725724" y="2701260"/>
              <a:chExt cx="1208101" cy="1208100"/>
            </a:xfrm>
          </p:grpSpPr>
          <p:sp>
            <p:nvSpPr>
              <p:cNvPr id="161" name="Google Shape;161;p27"/>
              <p:cNvSpPr/>
              <p:nvPr/>
            </p:nvSpPr>
            <p:spPr>
              <a:xfrm rot="5400000">
                <a:off x="6725725" y="2701260"/>
                <a:ext cx="1208100" cy="12081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7"/>
              <p:cNvSpPr/>
              <p:nvPr/>
            </p:nvSpPr>
            <p:spPr>
              <a:xfrm rot="5400000">
                <a:off x="6725724" y="2701260"/>
                <a:ext cx="1208100" cy="1208100"/>
              </a:xfrm>
              <a:prstGeom prst="pie">
                <a:avLst>
                  <a:gd fmla="val 8244818" name="adj1"/>
                  <a:gd fmla="val 16246175"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7"/>
              <p:cNvSpPr/>
              <p:nvPr/>
            </p:nvSpPr>
            <p:spPr>
              <a:xfrm rot="5400000">
                <a:off x="6954988" y="2930398"/>
                <a:ext cx="749700" cy="7497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27"/>
            <p:cNvSpPr/>
            <p:nvPr/>
          </p:nvSpPr>
          <p:spPr>
            <a:xfrm>
              <a:off x="8460975" y="1817775"/>
              <a:ext cx="396600" cy="396600"/>
            </a:xfrm>
            <a:prstGeom prst="pie">
              <a:avLst>
                <a:gd fmla="val 1937684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 name="Google Shape;165;p27"/>
            <p:cNvGrpSpPr/>
            <p:nvPr/>
          </p:nvGrpSpPr>
          <p:grpSpPr>
            <a:xfrm>
              <a:off x="7952718" y="179238"/>
              <a:ext cx="873165" cy="873002"/>
              <a:chOff x="7754428" y="208725"/>
              <a:chExt cx="541800" cy="541800"/>
            </a:xfrm>
          </p:grpSpPr>
          <p:sp>
            <p:nvSpPr>
              <p:cNvPr id="166" name="Google Shape;166;p27"/>
              <p:cNvSpPr/>
              <p:nvPr/>
            </p:nvSpPr>
            <p:spPr>
              <a:xfrm rot="-8647347">
                <a:off x="7831319" y="285616"/>
                <a:ext cx="388018" cy="388018"/>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7"/>
              <p:cNvSpPr/>
              <p:nvPr/>
            </p:nvSpPr>
            <p:spPr>
              <a:xfrm rot="-8647347">
                <a:off x="7831319" y="285616"/>
                <a:ext cx="388018" cy="388018"/>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27"/>
            <p:cNvSpPr/>
            <p:nvPr/>
          </p:nvSpPr>
          <p:spPr>
            <a:xfrm>
              <a:off x="5399840" y="356365"/>
              <a:ext cx="2577000" cy="25770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7"/>
            <p:cNvSpPr/>
            <p:nvPr/>
          </p:nvSpPr>
          <p:spPr>
            <a:xfrm rot="2043858">
              <a:off x="5503813" y="460310"/>
              <a:ext cx="2369480" cy="236948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7"/>
            <p:cNvSpPr/>
            <p:nvPr/>
          </p:nvSpPr>
          <p:spPr>
            <a:xfrm>
              <a:off x="5399795" y="360281"/>
              <a:ext cx="2577000" cy="2577000"/>
            </a:xfrm>
            <a:prstGeom prst="pie">
              <a:avLst>
                <a:gd fmla="val 8801158"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7"/>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7"/>
            <p:cNvSpPr/>
            <p:nvPr/>
          </p:nvSpPr>
          <p:spPr>
            <a:xfrm>
              <a:off x="5399795" y="356358"/>
              <a:ext cx="2577000" cy="2577000"/>
            </a:xfrm>
            <a:prstGeom prst="pie">
              <a:avLst>
                <a:gd fmla="val 1255410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7"/>
            <p:cNvSpPr/>
            <p:nvPr/>
          </p:nvSpPr>
          <p:spPr>
            <a:xfrm rot="-9830444">
              <a:off x="6469759" y="3480727"/>
              <a:ext cx="320148" cy="320148"/>
            </a:xfrm>
            <a:prstGeom prst="pie">
              <a:avLst>
                <a:gd fmla="val 1937684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 name="Google Shape;174;p27"/>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75" name="Google Shape;175;p27"/>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176" name="Google Shape;176;p2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7" name="Shape 177"/>
        <p:cNvGrpSpPr/>
        <p:nvPr/>
      </p:nvGrpSpPr>
      <p:grpSpPr>
        <a:xfrm>
          <a:off x="0" y="0"/>
          <a:ext cx="0" cy="0"/>
          <a:chOff x="0" y="0"/>
          <a:chExt cx="0" cy="0"/>
        </a:xfrm>
      </p:grpSpPr>
      <p:grpSp>
        <p:nvGrpSpPr>
          <p:cNvPr id="178" name="Google Shape;178;p28"/>
          <p:cNvGrpSpPr/>
          <p:nvPr/>
        </p:nvGrpSpPr>
        <p:grpSpPr>
          <a:xfrm>
            <a:off x="625966" y="299376"/>
            <a:ext cx="999312" cy="999312"/>
            <a:chOff x="348199" y="179450"/>
            <a:chExt cx="1116300" cy="1116300"/>
          </a:xfrm>
        </p:grpSpPr>
        <p:sp>
          <p:nvSpPr>
            <p:cNvPr id="179" name="Google Shape;179;p28"/>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8"/>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2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2" name="Google Shape;182;p28"/>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83" name="Google Shape;183;p2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84" name="Shape 184"/>
        <p:cNvGrpSpPr/>
        <p:nvPr/>
      </p:nvGrpSpPr>
      <p:grpSpPr>
        <a:xfrm>
          <a:off x="0" y="0"/>
          <a:ext cx="0" cy="0"/>
          <a:chOff x="0" y="0"/>
          <a:chExt cx="0" cy="0"/>
        </a:xfrm>
      </p:grpSpPr>
      <p:grpSp>
        <p:nvGrpSpPr>
          <p:cNvPr id="185" name="Google Shape;185;p29"/>
          <p:cNvGrpSpPr/>
          <p:nvPr/>
        </p:nvGrpSpPr>
        <p:grpSpPr>
          <a:xfrm>
            <a:off x="49" y="4099200"/>
            <a:ext cx="9144040" cy="1044300"/>
            <a:chOff x="49" y="4099200"/>
            <a:chExt cx="9144040" cy="1044300"/>
          </a:xfrm>
        </p:grpSpPr>
        <p:grpSp>
          <p:nvGrpSpPr>
            <p:cNvPr id="186" name="Google Shape;186;p29"/>
            <p:cNvGrpSpPr/>
            <p:nvPr/>
          </p:nvGrpSpPr>
          <p:grpSpPr>
            <a:xfrm>
              <a:off x="49" y="4309200"/>
              <a:ext cx="231622" cy="834300"/>
              <a:chOff x="2688737" y="4301380"/>
              <a:chExt cx="231900" cy="834300"/>
            </a:xfrm>
          </p:grpSpPr>
          <p:sp>
            <p:nvSpPr>
              <p:cNvPr id="187" name="Google Shape;187;p2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9"/>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9"/>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9"/>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29"/>
            <p:cNvGrpSpPr/>
            <p:nvPr/>
          </p:nvGrpSpPr>
          <p:grpSpPr>
            <a:xfrm>
              <a:off x="371403" y="4099200"/>
              <a:ext cx="231622" cy="1044300"/>
              <a:chOff x="2688737" y="4091380"/>
              <a:chExt cx="231900" cy="1044300"/>
            </a:xfrm>
          </p:grpSpPr>
          <p:sp>
            <p:nvSpPr>
              <p:cNvPr id="192" name="Google Shape;192;p2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9"/>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9"/>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9"/>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29"/>
            <p:cNvGrpSpPr/>
            <p:nvPr/>
          </p:nvGrpSpPr>
          <p:grpSpPr>
            <a:xfrm>
              <a:off x="742758" y="4309200"/>
              <a:ext cx="231622" cy="834300"/>
              <a:chOff x="2688737" y="4301380"/>
              <a:chExt cx="231900" cy="834300"/>
            </a:xfrm>
          </p:grpSpPr>
          <p:sp>
            <p:nvSpPr>
              <p:cNvPr id="198" name="Google Shape;198;p2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9"/>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9"/>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9"/>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 name="Google Shape;202;p29"/>
            <p:cNvGrpSpPr/>
            <p:nvPr/>
          </p:nvGrpSpPr>
          <p:grpSpPr>
            <a:xfrm>
              <a:off x="1114112" y="4518900"/>
              <a:ext cx="231622" cy="624600"/>
              <a:chOff x="2688737" y="4511080"/>
              <a:chExt cx="231900" cy="624600"/>
            </a:xfrm>
          </p:grpSpPr>
          <p:sp>
            <p:nvSpPr>
              <p:cNvPr id="203" name="Google Shape;203;p2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9"/>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9"/>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29"/>
            <p:cNvGrpSpPr/>
            <p:nvPr/>
          </p:nvGrpSpPr>
          <p:grpSpPr>
            <a:xfrm>
              <a:off x="1856753" y="4099200"/>
              <a:ext cx="231600" cy="1044300"/>
              <a:chOff x="1856753" y="4099200"/>
              <a:chExt cx="231600" cy="1044300"/>
            </a:xfrm>
          </p:grpSpPr>
          <p:sp>
            <p:nvSpPr>
              <p:cNvPr id="207" name="Google Shape;207;p29"/>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9"/>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9"/>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9"/>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9"/>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29"/>
            <p:cNvGrpSpPr/>
            <p:nvPr/>
          </p:nvGrpSpPr>
          <p:grpSpPr>
            <a:xfrm>
              <a:off x="2228107" y="4309200"/>
              <a:ext cx="231600" cy="834300"/>
              <a:chOff x="2228107" y="4309200"/>
              <a:chExt cx="231600" cy="834300"/>
            </a:xfrm>
          </p:grpSpPr>
          <p:sp>
            <p:nvSpPr>
              <p:cNvPr id="213" name="Google Shape;213;p29"/>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9"/>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9"/>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9"/>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 name="Google Shape;217;p29"/>
            <p:cNvGrpSpPr/>
            <p:nvPr/>
          </p:nvGrpSpPr>
          <p:grpSpPr>
            <a:xfrm>
              <a:off x="2599462" y="4518900"/>
              <a:ext cx="231600" cy="624600"/>
              <a:chOff x="2599462" y="4518900"/>
              <a:chExt cx="231600" cy="624600"/>
            </a:xfrm>
          </p:grpSpPr>
          <p:sp>
            <p:nvSpPr>
              <p:cNvPr id="218" name="Google Shape;218;p29"/>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9"/>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9"/>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29"/>
            <p:cNvGrpSpPr/>
            <p:nvPr/>
          </p:nvGrpSpPr>
          <p:grpSpPr>
            <a:xfrm>
              <a:off x="3342171" y="4099200"/>
              <a:ext cx="231600" cy="1044300"/>
              <a:chOff x="3342171" y="4099200"/>
              <a:chExt cx="231600" cy="1044300"/>
            </a:xfrm>
          </p:grpSpPr>
          <p:sp>
            <p:nvSpPr>
              <p:cNvPr id="222" name="Google Shape;222;p29"/>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9"/>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9"/>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9"/>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9"/>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 name="Google Shape;227;p29"/>
            <p:cNvGrpSpPr/>
            <p:nvPr/>
          </p:nvGrpSpPr>
          <p:grpSpPr>
            <a:xfrm>
              <a:off x="3713525" y="4309200"/>
              <a:ext cx="231600" cy="834300"/>
              <a:chOff x="3713525" y="4309200"/>
              <a:chExt cx="231600" cy="834300"/>
            </a:xfrm>
          </p:grpSpPr>
          <p:sp>
            <p:nvSpPr>
              <p:cNvPr id="228" name="Google Shape;228;p29"/>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9"/>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9"/>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9"/>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 name="Google Shape;232;p29"/>
            <p:cNvGrpSpPr/>
            <p:nvPr/>
          </p:nvGrpSpPr>
          <p:grpSpPr>
            <a:xfrm>
              <a:off x="1485398" y="4309200"/>
              <a:ext cx="231600" cy="834300"/>
              <a:chOff x="1485398" y="4309200"/>
              <a:chExt cx="231600" cy="834300"/>
            </a:xfrm>
          </p:grpSpPr>
          <p:sp>
            <p:nvSpPr>
              <p:cNvPr id="233" name="Google Shape;233;p29"/>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9"/>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9"/>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9"/>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 name="Google Shape;237;p29"/>
            <p:cNvGrpSpPr/>
            <p:nvPr/>
          </p:nvGrpSpPr>
          <p:grpSpPr>
            <a:xfrm>
              <a:off x="4084879" y="4518900"/>
              <a:ext cx="231600" cy="624600"/>
              <a:chOff x="4084879" y="4518900"/>
              <a:chExt cx="231600" cy="624600"/>
            </a:xfrm>
          </p:grpSpPr>
          <p:sp>
            <p:nvSpPr>
              <p:cNvPr id="238" name="Google Shape;238;p29"/>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9"/>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9"/>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29"/>
            <p:cNvGrpSpPr/>
            <p:nvPr/>
          </p:nvGrpSpPr>
          <p:grpSpPr>
            <a:xfrm>
              <a:off x="2970816" y="4309200"/>
              <a:ext cx="231600" cy="834300"/>
              <a:chOff x="2970816" y="4309200"/>
              <a:chExt cx="231600" cy="834300"/>
            </a:xfrm>
          </p:grpSpPr>
          <p:sp>
            <p:nvSpPr>
              <p:cNvPr id="242" name="Google Shape;242;p29"/>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9"/>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9"/>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9"/>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p29"/>
            <p:cNvGrpSpPr/>
            <p:nvPr/>
          </p:nvGrpSpPr>
          <p:grpSpPr>
            <a:xfrm>
              <a:off x="4456234" y="4309200"/>
              <a:ext cx="231600" cy="834300"/>
              <a:chOff x="4456234" y="4309200"/>
              <a:chExt cx="231600" cy="834300"/>
            </a:xfrm>
          </p:grpSpPr>
          <p:sp>
            <p:nvSpPr>
              <p:cNvPr id="247" name="Google Shape;247;p29"/>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9"/>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9"/>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9"/>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29"/>
            <p:cNvGrpSpPr/>
            <p:nvPr/>
          </p:nvGrpSpPr>
          <p:grpSpPr>
            <a:xfrm>
              <a:off x="4827588" y="4099200"/>
              <a:ext cx="231600" cy="1044300"/>
              <a:chOff x="4827588" y="4099200"/>
              <a:chExt cx="231600" cy="1044300"/>
            </a:xfrm>
          </p:grpSpPr>
          <p:sp>
            <p:nvSpPr>
              <p:cNvPr id="252" name="Google Shape;252;p29"/>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9"/>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9"/>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9"/>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9"/>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 name="Google Shape;257;p29"/>
            <p:cNvGrpSpPr/>
            <p:nvPr/>
          </p:nvGrpSpPr>
          <p:grpSpPr>
            <a:xfrm>
              <a:off x="5198943" y="4309200"/>
              <a:ext cx="231600" cy="834300"/>
              <a:chOff x="5198943" y="4309200"/>
              <a:chExt cx="231600" cy="834300"/>
            </a:xfrm>
          </p:grpSpPr>
          <p:sp>
            <p:nvSpPr>
              <p:cNvPr id="258" name="Google Shape;258;p29"/>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9"/>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9"/>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9"/>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 name="Google Shape;262;p29"/>
            <p:cNvGrpSpPr/>
            <p:nvPr/>
          </p:nvGrpSpPr>
          <p:grpSpPr>
            <a:xfrm>
              <a:off x="5570297" y="4518900"/>
              <a:ext cx="231600" cy="624600"/>
              <a:chOff x="5570297" y="4518900"/>
              <a:chExt cx="231600" cy="624600"/>
            </a:xfrm>
          </p:grpSpPr>
          <p:sp>
            <p:nvSpPr>
              <p:cNvPr id="263" name="Google Shape;263;p29"/>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9"/>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9"/>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 name="Google Shape;266;p29"/>
            <p:cNvGrpSpPr/>
            <p:nvPr/>
          </p:nvGrpSpPr>
          <p:grpSpPr>
            <a:xfrm>
              <a:off x="5941652" y="4309200"/>
              <a:ext cx="231600" cy="834300"/>
              <a:chOff x="5941652" y="4309200"/>
              <a:chExt cx="231600" cy="834300"/>
            </a:xfrm>
          </p:grpSpPr>
          <p:sp>
            <p:nvSpPr>
              <p:cNvPr id="267" name="Google Shape;267;p29"/>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9"/>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9"/>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9"/>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 name="Google Shape;271;p29"/>
            <p:cNvGrpSpPr/>
            <p:nvPr/>
          </p:nvGrpSpPr>
          <p:grpSpPr>
            <a:xfrm>
              <a:off x="6313006" y="4099200"/>
              <a:ext cx="231600" cy="1044300"/>
              <a:chOff x="6313006" y="4099200"/>
              <a:chExt cx="231600" cy="1044300"/>
            </a:xfrm>
          </p:grpSpPr>
          <p:sp>
            <p:nvSpPr>
              <p:cNvPr id="272" name="Google Shape;272;p29"/>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9"/>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9"/>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9"/>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9"/>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29"/>
            <p:cNvGrpSpPr/>
            <p:nvPr/>
          </p:nvGrpSpPr>
          <p:grpSpPr>
            <a:xfrm>
              <a:off x="6684361" y="4309200"/>
              <a:ext cx="231600" cy="834300"/>
              <a:chOff x="6684361" y="4309200"/>
              <a:chExt cx="231600" cy="834300"/>
            </a:xfrm>
          </p:grpSpPr>
          <p:sp>
            <p:nvSpPr>
              <p:cNvPr id="278" name="Google Shape;278;p29"/>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9"/>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9"/>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9"/>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p29"/>
            <p:cNvGrpSpPr/>
            <p:nvPr/>
          </p:nvGrpSpPr>
          <p:grpSpPr>
            <a:xfrm>
              <a:off x="7055715" y="4518900"/>
              <a:ext cx="231600" cy="624600"/>
              <a:chOff x="7055715" y="4518900"/>
              <a:chExt cx="231600" cy="624600"/>
            </a:xfrm>
          </p:grpSpPr>
          <p:sp>
            <p:nvSpPr>
              <p:cNvPr id="283" name="Google Shape;283;p29"/>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9"/>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9"/>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29"/>
            <p:cNvGrpSpPr/>
            <p:nvPr/>
          </p:nvGrpSpPr>
          <p:grpSpPr>
            <a:xfrm>
              <a:off x="7798424" y="4099200"/>
              <a:ext cx="231600" cy="1044300"/>
              <a:chOff x="7798424" y="4099200"/>
              <a:chExt cx="231600" cy="1044300"/>
            </a:xfrm>
          </p:grpSpPr>
          <p:sp>
            <p:nvSpPr>
              <p:cNvPr id="287" name="Google Shape;287;p29"/>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9"/>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9"/>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9"/>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9"/>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p29"/>
            <p:cNvGrpSpPr/>
            <p:nvPr/>
          </p:nvGrpSpPr>
          <p:grpSpPr>
            <a:xfrm>
              <a:off x="8169779" y="4309200"/>
              <a:ext cx="231600" cy="834300"/>
              <a:chOff x="8169779" y="4309200"/>
              <a:chExt cx="231600" cy="834300"/>
            </a:xfrm>
          </p:grpSpPr>
          <p:sp>
            <p:nvSpPr>
              <p:cNvPr id="293" name="Google Shape;293;p29"/>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9"/>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9"/>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9"/>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 name="Google Shape;297;p29"/>
            <p:cNvGrpSpPr/>
            <p:nvPr/>
          </p:nvGrpSpPr>
          <p:grpSpPr>
            <a:xfrm>
              <a:off x="7427070" y="4309200"/>
              <a:ext cx="231600" cy="834300"/>
              <a:chOff x="7427070" y="4309200"/>
              <a:chExt cx="231600" cy="834300"/>
            </a:xfrm>
          </p:grpSpPr>
          <p:sp>
            <p:nvSpPr>
              <p:cNvPr id="298" name="Google Shape;298;p29"/>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9"/>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9"/>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9"/>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 name="Google Shape;302;p29"/>
            <p:cNvGrpSpPr/>
            <p:nvPr/>
          </p:nvGrpSpPr>
          <p:grpSpPr>
            <a:xfrm>
              <a:off x="8541133" y="4518900"/>
              <a:ext cx="231600" cy="624600"/>
              <a:chOff x="8541133" y="4518900"/>
              <a:chExt cx="231600" cy="624600"/>
            </a:xfrm>
          </p:grpSpPr>
          <p:sp>
            <p:nvSpPr>
              <p:cNvPr id="303" name="Google Shape;303;p29"/>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9"/>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9"/>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 name="Google Shape;306;p29"/>
            <p:cNvGrpSpPr/>
            <p:nvPr/>
          </p:nvGrpSpPr>
          <p:grpSpPr>
            <a:xfrm>
              <a:off x="8912488" y="4309200"/>
              <a:ext cx="231600" cy="834300"/>
              <a:chOff x="8912488" y="4309200"/>
              <a:chExt cx="231600" cy="834300"/>
            </a:xfrm>
          </p:grpSpPr>
          <p:sp>
            <p:nvSpPr>
              <p:cNvPr id="307" name="Google Shape;307;p29"/>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9"/>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9"/>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9"/>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1" name="Google Shape;311;p29"/>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8000"/>
              <a:buNone/>
              <a:defRPr sz="8000">
                <a:solidFill>
                  <a:schemeClr val="lt1"/>
                </a:solidFill>
              </a:defRPr>
            </a:lvl1pPr>
            <a:lvl2pPr lvl="1" rtl="0" algn="ctr">
              <a:lnSpc>
                <a:spcPct val="100000"/>
              </a:lnSpc>
              <a:spcBef>
                <a:spcPts val="0"/>
              </a:spcBef>
              <a:spcAft>
                <a:spcPts val="0"/>
              </a:spcAft>
              <a:buClr>
                <a:schemeClr val="lt1"/>
              </a:buClr>
              <a:buSzPts val="8000"/>
              <a:buNone/>
              <a:defRPr sz="8000">
                <a:solidFill>
                  <a:schemeClr val="lt1"/>
                </a:solidFill>
              </a:defRPr>
            </a:lvl2pPr>
            <a:lvl3pPr lvl="2" rtl="0" algn="ctr">
              <a:lnSpc>
                <a:spcPct val="100000"/>
              </a:lnSpc>
              <a:spcBef>
                <a:spcPts val="0"/>
              </a:spcBef>
              <a:spcAft>
                <a:spcPts val="0"/>
              </a:spcAft>
              <a:buClr>
                <a:schemeClr val="lt1"/>
              </a:buClr>
              <a:buSzPts val="8000"/>
              <a:buNone/>
              <a:defRPr sz="8000">
                <a:solidFill>
                  <a:schemeClr val="lt1"/>
                </a:solidFill>
              </a:defRPr>
            </a:lvl3pPr>
            <a:lvl4pPr lvl="3" rtl="0" algn="ctr">
              <a:lnSpc>
                <a:spcPct val="100000"/>
              </a:lnSpc>
              <a:spcBef>
                <a:spcPts val="0"/>
              </a:spcBef>
              <a:spcAft>
                <a:spcPts val="0"/>
              </a:spcAft>
              <a:buClr>
                <a:schemeClr val="lt1"/>
              </a:buClr>
              <a:buSzPts val="8000"/>
              <a:buNone/>
              <a:defRPr sz="8000">
                <a:solidFill>
                  <a:schemeClr val="lt1"/>
                </a:solidFill>
              </a:defRPr>
            </a:lvl4pPr>
            <a:lvl5pPr lvl="4" rtl="0" algn="ctr">
              <a:lnSpc>
                <a:spcPct val="100000"/>
              </a:lnSpc>
              <a:spcBef>
                <a:spcPts val="0"/>
              </a:spcBef>
              <a:spcAft>
                <a:spcPts val="0"/>
              </a:spcAft>
              <a:buClr>
                <a:schemeClr val="lt1"/>
              </a:buClr>
              <a:buSzPts val="8000"/>
              <a:buNone/>
              <a:defRPr sz="8000">
                <a:solidFill>
                  <a:schemeClr val="lt1"/>
                </a:solidFill>
              </a:defRPr>
            </a:lvl5pPr>
            <a:lvl6pPr lvl="5" rtl="0" algn="ctr">
              <a:lnSpc>
                <a:spcPct val="100000"/>
              </a:lnSpc>
              <a:spcBef>
                <a:spcPts val="0"/>
              </a:spcBef>
              <a:spcAft>
                <a:spcPts val="0"/>
              </a:spcAft>
              <a:buClr>
                <a:schemeClr val="lt1"/>
              </a:buClr>
              <a:buSzPts val="8000"/>
              <a:buNone/>
              <a:defRPr sz="8000">
                <a:solidFill>
                  <a:schemeClr val="lt1"/>
                </a:solidFill>
              </a:defRPr>
            </a:lvl6pPr>
            <a:lvl7pPr lvl="6" rtl="0" algn="ctr">
              <a:lnSpc>
                <a:spcPct val="100000"/>
              </a:lnSpc>
              <a:spcBef>
                <a:spcPts val="0"/>
              </a:spcBef>
              <a:spcAft>
                <a:spcPts val="0"/>
              </a:spcAft>
              <a:buClr>
                <a:schemeClr val="lt1"/>
              </a:buClr>
              <a:buSzPts val="8000"/>
              <a:buNone/>
              <a:defRPr sz="8000">
                <a:solidFill>
                  <a:schemeClr val="lt1"/>
                </a:solidFill>
              </a:defRPr>
            </a:lvl7pPr>
            <a:lvl8pPr lvl="7" rtl="0" algn="ctr">
              <a:lnSpc>
                <a:spcPct val="100000"/>
              </a:lnSpc>
              <a:spcBef>
                <a:spcPts val="0"/>
              </a:spcBef>
              <a:spcAft>
                <a:spcPts val="0"/>
              </a:spcAft>
              <a:buClr>
                <a:schemeClr val="lt1"/>
              </a:buClr>
              <a:buSzPts val="8000"/>
              <a:buNone/>
              <a:defRPr sz="8000">
                <a:solidFill>
                  <a:schemeClr val="lt1"/>
                </a:solidFill>
              </a:defRPr>
            </a:lvl8pPr>
            <a:lvl9pPr lvl="8" rtl="0"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312" name="Google Shape;312;p29"/>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rtl="0" algn="ctr">
              <a:lnSpc>
                <a:spcPct val="115000"/>
              </a:lnSpc>
              <a:spcBef>
                <a:spcPts val="0"/>
              </a:spcBef>
              <a:spcAft>
                <a:spcPts val="0"/>
              </a:spcAft>
              <a:buClr>
                <a:schemeClr val="lt1"/>
              </a:buClr>
              <a:buSzPts val="1300"/>
              <a:buChar char="●"/>
              <a:defRPr>
                <a:solidFill>
                  <a:schemeClr val="lt1"/>
                </a:solidFill>
              </a:defRPr>
            </a:lvl1pPr>
            <a:lvl2pPr indent="-298450" lvl="1" marL="914400" rtl="0" algn="ctr">
              <a:lnSpc>
                <a:spcPct val="115000"/>
              </a:lnSpc>
              <a:spcBef>
                <a:spcPts val="0"/>
              </a:spcBef>
              <a:spcAft>
                <a:spcPts val="0"/>
              </a:spcAft>
              <a:buClr>
                <a:schemeClr val="lt1"/>
              </a:buClr>
              <a:buSzPts val="1100"/>
              <a:buChar char="○"/>
              <a:defRPr>
                <a:solidFill>
                  <a:schemeClr val="lt1"/>
                </a:solidFill>
              </a:defRPr>
            </a:lvl2pPr>
            <a:lvl3pPr indent="-298450" lvl="2" marL="1371600" rtl="0" algn="ctr">
              <a:lnSpc>
                <a:spcPct val="115000"/>
              </a:lnSpc>
              <a:spcBef>
                <a:spcPts val="0"/>
              </a:spcBef>
              <a:spcAft>
                <a:spcPts val="0"/>
              </a:spcAft>
              <a:buClr>
                <a:schemeClr val="lt1"/>
              </a:buClr>
              <a:buSzPts val="1100"/>
              <a:buChar char="■"/>
              <a:defRPr>
                <a:solidFill>
                  <a:schemeClr val="lt1"/>
                </a:solidFill>
              </a:defRPr>
            </a:lvl3pPr>
            <a:lvl4pPr indent="-298450" lvl="3" marL="1828800" rtl="0" algn="ctr">
              <a:lnSpc>
                <a:spcPct val="115000"/>
              </a:lnSpc>
              <a:spcBef>
                <a:spcPts val="0"/>
              </a:spcBef>
              <a:spcAft>
                <a:spcPts val="0"/>
              </a:spcAft>
              <a:buClr>
                <a:schemeClr val="lt1"/>
              </a:buClr>
              <a:buSzPts val="1100"/>
              <a:buChar char="●"/>
              <a:defRPr>
                <a:solidFill>
                  <a:schemeClr val="lt1"/>
                </a:solidFill>
              </a:defRPr>
            </a:lvl4pPr>
            <a:lvl5pPr indent="-298450" lvl="4" marL="2286000" rtl="0" algn="ctr">
              <a:lnSpc>
                <a:spcPct val="115000"/>
              </a:lnSpc>
              <a:spcBef>
                <a:spcPts val="0"/>
              </a:spcBef>
              <a:spcAft>
                <a:spcPts val="0"/>
              </a:spcAft>
              <a:buClr>
                <a:schemeClr val="lt1"/>
              </a:buClr>
              <a:buSzPts val="1100"/>
              <a:buChar char="○"/>
              <a:defRPr>
                <a:solidFill>
                  <a:schemeClr val="lt1"/>
                </a:solidFill>
              </a:defRPr>
            </a:lvl5pPr>
            <a:lvl6pPr indent="-298450" lvl="5" marL="2743200" rtl="0" algn="ctr">
              <a:lnSpc>
                <a:spcPct val="115000"/>
              </a:lnSpc>
              <a:spcBef>
                <a:spcPts val="0"/>
              </a:spcBef>
              <a:spcAft>
                <a:spcPts val="0"/>
              </a:spcAft>
              <a:buClr>
                <a:schemeClr val="lt1"/>
              </a:buClr>
              <a:buSzPts val="1100"/>
              <a:buChar char="■"/>
              <a:defRPr>
                <a:solidFill>
                  <a:schemeClr val="lt1"/>
                </a:solidFill>
              </a:defRPr>
            </a:lvl6pPr>
            <a:lvl7pPr indent="-298450" lvl="6" marL="3200400" rtl="0" algn="ctr">
              <a:lnSpc>
                <a:spcPct val="115000"/>
              </a:lnSpc>
              <a:spcBef>
                <a:spcPts val="0"/>
              </a:spcBef>
              <a:spcAft>
                <a:spcPts val="0"/>
              </a:spcAft>
              <a:buClr>
                <a:schemeClr val="lt1"/>
              </a:buClr>
              <a:buSzPts val="1100"/>
              <a:buChar char="●"/>
              <a:defRPr>
                <a:solidFill>
                  <a:schemeClr val="lt1"/>
                </a:solidFill>
              </a:defRPr>
            </a:lvl7pPr>
            <a:lvl8pPr indent="-298450" lvl="7" marL="3657600" rtl="0" algn="ctr">
              <a:lnSpc>
                <a:spcPct val="115000"/>
              </a:lnSpc>
              <a:spcBef>
                <a:spcPts val="0"/>
              </a:spcBef>
              <a:spcAft>
                <a:spcPts val="0"/>
              </a:spcAft>
              <a:buClr>
                <a:schemeClr val="lt1"/>
              </a:buClr>
              <a:buSzPts val="1100"/>
              <a:buChar char="○"/>
              <a:defRPr>
                <a:solidFill>
                  <a:schemeClr val="lt1"/>
                </a:solidFill>
              </a:defRPr>
            </a:lvl8pPr>
            <a:lvl9pPr indent="-298450" lvl="8" marL="4114800" rtl="0" algn="ctr">
              <a:lnSpc>
                <a:spcPct val="115000"/>
              </a:lnSpc>
              <a:spcBef>
                <a:spcPts val="0"/>
              </a:spcBef>
              <a:spcAft>
                <a:spcPts val="0"/>
              </a:spcAft>
              <a:buClr>
                <a:schemeClr val="lt1"/>
              </a:buClr>
              <a:buSzPts val="1100"/>
              <a:buChar char="■"/>
              <a:defRPr>
                <a:solidFill>
                  <a:schemeClr val="lt1"/>
                </a:solidFill>
              </a:defRPr>
            </a:lvl9pPr>
          </a:lstStyle>
          <a:p/>
        </p:txBody>
      </p:sp>
      <p:sp>
        <p:nvSpPr>
          <p:cNvPr id="313" name="Google Shape;313;p2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4" name="Shape 314"/>
        <p:cNvGrpSpPr/>
        <p:nvPr/>
      </p:nvGrpSpPr>
      <p:grpSpPr>
        <a:xfrm>
          <a:off x="0" y="0"/>
          <a:ext cx="0" cy="0"/>
          <a:chOff x="0" y="0"/>
          <a:chExt cx="0" cy="0"/>
        </a:xfrm>
      </p:grpSpPr>
      <p:sp>
        <p:nvSpPr>
          <p:cNvPr id="315" name="Google Shape;315;p3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6" name="Shape 316"/>
        <p:cNvGrpSpPr/>
        <p:nvPr/>
      </p:nvGrpSpPr>
      <p:grpSpPr>
        <a:xfrm>
          <a:off x="0" y="0"/>
          <a:ext cx="0" cy="0"/>
          <a:chOff x="0" y="0"/>
          <a:chExt cx="0" cy="0"/>
        </a:xfrm>
      </p:grpSpPr>
      <p:grpSp>
        <p:nvGrpSpPr>
          <p:cNvPr id="317" name="Google Shape;317;p31"/>
          <p:cNvGrpSpPr/>
          <p:nvPr/>
        </p:nvGrpSpPr>
        <p:grpSpPr>
          <a:xfrm>
            <a:off x="625966" y="299376"/>
            <a:ext cx="999312" cy="999312"/>
            <a:chOff x="348199" y="179450"/>
            <a:chExt cx="1116300" cy="1116300"/>
          </a:xfrm>
        </p:grpSpPr>
        <p:sp>
          <p:nvSpPr>
            <p:cNvPr id="318" name="Google Shape;318;p31"/>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1"/>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3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1" name="Google Shape;321;p3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2" name="Shape 322"/>
        <p:cNvGrpSpPr/>
        <p:nvPr/>
      </p:nvGrpSpPr>
      <p:grpSpPr>
        <a:xfrm>
          <a:off x="0" y="0"/>
          <a:ext cx="0" cy="0"/>
          <a:chOff x="0" y="0"/>
          <a:chExt cx="0" cy="0"/>
        </a:xfrm>
      </p:grpSpPr>
      <p:grpSp>
        <p:nvGrpSpPr>
          <p:cNvPr id="323" name="Google Shape;323;p32"/>
          <p:cNvGrpSpPr/>
          <p:nvPr/>
        </p:nvGrpSpPr>
        <p:grpSpPr>
          <a:xfrm>
            <a:off x="146769" y="3406"/>
            <a:ext cx="1233214" cy="1384535"/>
            <a:chOff x="146769" y="3406"/>
            <a:chExt cx="1233214" cy="1384535"/>
          </a:xfrm>
        </p:grpSpPr>
        <p:grpSp>
          <p:nvGrpSpPr>
            <p:cNvPr id="324" name="Google Shape;324;p32"/>
            <p:cNvGrpSpPr/>
            <p:nvPr/>
          </p:nvGrpSpPr>
          <p:grpSpPr>
            <a:xfrm>
              <a:off x="1063183" y="3406"/>
              <a:ext cx="316800" cy="688513"/>
              <a:chOff x="1063183" y="3406"/>
              <a:chExt cx="316800" cy="688513"/>
            </a:xfrm>
          </p:grpSpPr>
          <p:sp>
            <p:nvSpPr>
              <p:cNvPr id="325" name="Google Shape;325;p32"/>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2"/>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 name="Google Shape;327;p32"/>
            <p:cNvGrpSpPr/>
            <p:nvPr/>
          </p:nvGrpSpPr>
          <p:grpSpPr>
            <a:xfrm>
              <a:off x="604976" y="3406"/>
              <a:ext cx="316800" cy="1036524"/>
              <a:chOff x="604976" y="3406"/>
              <a:chExt cx="316800" cy="1036524"/>
            </a:xfrm>
          </p:grpSpPr>
          <p:sp>
            <p:nvSpPr>
              <p:cNvPr id="328" name="Google Shape;328;p32"/>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2"/>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2"/>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 name="Google Shape;331;p32"/>
            <p:cNvGrpSpPr/>
            <p:nvPr/>
          </p:nvGrpSpPr>
          <p:grpSpPr>
            <a:xfrm>
              <a:off x="146769" y="3406"/>
              <a:ext cx="316800" cy="1384535"/>
              <a:chOff x="146769" y="3406"/>
              <a:chExt cx="316800" cy="1384535"/>
            </a:xfrm>
          </p:grpSpPr>
          <p:sp>
            <p:nvSpPr>
              <p:cNvPr id="332" name="Google Shape;332;p32"/>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2"/>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2"/>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2"/>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36" name="Google Shape;336;p32"/>
          <p:cNvGrpSpPr/>
          <p:nvPr/>
        </p:nvGrpSpPr>
        <p:grpSpPr>
          <a:xfrm>
            <a:off x="6775084" y="2904008"/>
            <a:ext cx="2186147" cy="2239500"/>
            <a:chOff x="6775084" y="2904008"/>
            <a:chExt cx="2186147" cy="2239500"/>
          </a:xfrm>
        </p:grpSpPr>
        <p:grpSp>
          <p:nvGrpSpPr>
            <p:cNvPr id="337" name="Google Shape;337;p32"/>
            <p:cNvGrpSpPr/>
            <p:nvPr/>
          </p:nvGrpSpPr>
          <p:grpSpPr>
            <a:xfrm>
              <a:off x="6775084" y="4253708"/>
              <a:ext cx="409500" cy="889800"/>
              <a:chOff x="6775084" y="4253708"/>
              <a:chExt cx="409500" cy="889800"/>
            </a:xfrm>
          </p:grpSpPr>
          <p:sp>
            <p:nvSpPr>
              <p:cNvPr id="338" name="Google Shape;338;p32"/>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2"/>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 name="Google Shape;340;p32"/>
            <p:cNvGrpSpPr/>
            <p:nvPr/>
          </p:nvGrpSpPr>
          <p:grpSpPr>
            <a:xfrm>
              <a:off x="7367299" y="3804008"/>
              <a:ext cx="409500" cy="1339500"/>
              <a:chOff x="7367299" y="3804008"/>
              <a:chExt cx="409500" cy="1339500"/>
            </a:xfrm>
          </p:grpSpPr>
          <p:sp>
            <p:nvSpPr>
              <p:cNvPr id="341" name="Google Shape;341;p32"/>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2"/>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2"/>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32"/>
            <p:cNvGrpSpPr/>
            <p:nvPr/>
          </p:nvGrpSpPr>
          <p:grpSpPr>
            <a:xfrm>
              <a:off x="7959516" y="3354008"/>
              <a:ext cx="409500" cy="1789500"/>
              <a:chOff x="7959516" y="3354008"/>
              <a:chExt cx="409500" cy="1789500"/>
            </a:xfrm>
          </p:grpSpPr>
          <p:sp>
            <p:nvSpPr>
              <p:cNvPr id="345" name="Google Shape;345;p32"/>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2"/>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2"/>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2"/>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9" name="Google Shape;349;p32"/>
            <p:cNvGrpSpPr/>
            <p:nvPr/>
          </p:nvGrpSpPr>
          <p:grpSpPr>
            <a:xfrm>
              <a:off x="8551731" y="2904008"/>
              <a:ext cx="409500" cy="2239500"/>
              <a:chOff x="8551731" y="2904008"/>
              <a:chExt cx="409500" cy="2239500"/>
            </a:xfrm>
          </p:grpSpPr>
          <p:sp>
            <p:nvSpPr>
              <p:cNvPr id="350" name="Google Shape;350;p32"/>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2"/>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2"/>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2"/>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2"/>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55" name="Google Shape;355;p32"/>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56" name="Google Shape;356;p3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7" name="Shape 357"/>
        <p:cNvGrpSpPr/>
        <p:nvPr/>
      </p:nvGrpSpPr>
      <p:grpSpPr>
        <a:xfrm>
          <a:off x="0" y="0"/>
          <a:ext cx="0" cy="0"/>
          <a:chOff x="0" y="0"/>
          <a:chExt cx="0" cy="0"/>
        </a:xfrm>
      </p:grpSpPr>
      <p:grpSp>
        <p:nvGrpSpPr>
          <p:cNvPr id="358" name="Google Shape;358;p33"/>
          <p:cNvGrpSpPr/>
          <p:nvPr/>
        </p:nvGrpSpPr>
        <p:grpSpPr>
          <a:xfrm>
            <a:off x="625966" y="299376"/>
            <a:ext cx="999312" cy="999312"/>
            <a:chOff x="348199" y="179450"/>
            <a:chExt cx="1116300" cy="1116300"/>
          </a:xfrm>
        </p:grpSpPr>
        <p:sp>
          <p:nvSpPr>
            <p:cNvPr id="359" name="Google Shape;359;p33"/>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3"/>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1" name="Google Shape;361;p3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62" name="Google Shape;362;p33"/>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363" name="Google Shape;363;p33"/>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364" name="Google Shape;364;p3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5" name="Shape 365"/>
        <p:cNvGrpSpPr/>
        <p:nvPr/>
      </p:nvGrpSpPr>
      <p:grpSpPr>
        <a:xfrm>
          <a:off x="0" y="0"/>
          <a:ext cx="0" cy="0"/>
          <a:chOff x="0" y="0"/>
          <a:chExt cx="0" cy="0"/>
        </a:xfrm>
      </p:grpSpPr>
      <p:grpSp>
        <p:nvGrpSpPr>
          <p:cNvPr id="366" name="Google Shape;366;p34"/>
          <p:cNvGrpSpPr/>
          <p:nvPr/>
        </p:nvGrpSpPr>
        <p:grpSpPr>
          <a:xfrm>
            <a:off x="625966" y="299376"/>
            <a:ext cx="999312" cy="999312"/>
            <a:chOff x="348199" y="179450"/>
            <a:chExt cx="1116300" cy="1116300"/>
          </a:xfrm>
        </p:grpSpPr>
        <p:sp>
          <p:nvSpPr>
            <p:cNvPr id="367" name="Google Shape;367;p34"/>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4"/>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9" name="Google Shape;369;p34"/>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70" name="Google Shape;370;p34"/>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371" name="Google Shape;371;p3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72" name="Shape 372"/>
        <p:cNvGrpSpPr/>
        <p:nvPr/>
      </p:nvGrpSpPr>
      <p:grpSpPr>
        <a:xfrm>
          <a:off x="0" y="0"/>
          <a:ext cx="0" cy="0"/>
          <a:chOff x="0" y="0"/>
          <a:chExt cx="0" cy="0"/>
        </a:xfrm>
      </p:grpSpPr>
      <p:grpSp>
        <p:nvGrpSpPr>
          <p:cNvPr id="373" name="Google Shape;373;p35"/>
          <p:cNvGrpSpPr/>
          <p:nvPr/>
        </p:nvGrpSpPr>
        <p:grpSpPr>
          <a:xfrm>
            <a:off x="6866714" y="1359"/>
            <a:ext cx="2267521" cy="2601638"/>
            <a:chOff x="6790514" y="1359"/>
            <a:chExt cx="2267521" cy="2601638"/>
          </a:xfrm>
        </p:grpSpPr>
        <p:grpSp>
          <p:nvGrpSpPr>
            <p:cNvPr id="374" name="Google Shape;374;p35"/>
            <p:cNvGrpSpPr/>
            <p:nvPr/>
          </p:nvGrpSpPr>
          <p:grpSpPr>
            <a:xfrm>
              <a:off x="7067535" y="1359"/>
              <a:ext cx="1990500" cy="1990200"/>
              <a:chOff x="7067535" y="1359"/>
              <a:chExt cx="1990500" cy="1990200"/>
            </a:xfrm>
          </p:grpSpPr>
          <p:sp>
            <p:nvSpPr>
              <p:cNvPr id="375" name="Google Shape;375;p35"/>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5"/>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5"/>
              <p:cNvSpPr/>
              <p:nvPr/>
            </p:nvSpPr>
            <p:spPr>
              <a:xfrm rot="-8649154">
                <a:off x="7349962" y="283757"/>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 name="Google Shape;378;p35"/>
            <p:cNvGrpSpPr/>
            <p:nvPr/>
          </p:nvGrpSpPr>
          <p:grpSpPr>
            <a:xfrm>
              <a:off x="8207126" y="1807997"/>
              <a:ext cx="795000" cy="795000"/>
              <a:chOff x="8207126" y="1807997"/>
              <a:chExt cx="795000" cy="795000"/>
            </a:xfrm>
          </p:grpSpPr>
          <p:sp>
            <p:nvSpPr>
              <p:cNvPr id="379" name="Google Shape;379;p35"/>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5"/>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5"/>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 name="Google Shape;382;p35"/>
            <p:cNvGrpSpPr/>
            <p:nvPr/>
          </p:nvGrpSpPr>
          <p:grpSpPr>
            <a:xfrm>
              <a:off x="6790514" y="118857"/>
              <a:ext cx="548700" cy="548700"/>
              <a:chOff x="6790514" y="118857"/>
              <a:chExt cx="548700" cy="548700"/>
            </a:xfrm>
          </p:grpSpPr>
          <p:sp>
            <p:nvSpPr>
              <p:cNvPr id="383" name="Google Shape;383;p35"/>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5"/>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85" name="Google Shape;385;p35"/>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86" name="Google Shape;386;p3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7" name="Shape 387"/>
        <p:cNvGrpSpPr/>
        <p:nvPr/>
      </p:nvGrpSpPr>
      <p:grpSpPr>
        <a:xfrm>
          <a:off x="0" y="0"/>
          <a:ext cx="0" cy="0"/>
          <a:chOff x="0" y="0"/>
          <a:chExt cx="0" cy="0"/>
        </a:xfrm>
      </p:grpSpPr>
      <p:grpSp>
        <p:nvGrpSpPr>
          <p:cNvPr id="388" name="Google Shape;388;p36"/>
          <p:cNvGrpSpPr/>
          <p:nvPr/>
        </p:nvGrpSpPr>
        <p:grpSpPr>
          <a:xfrm>
            <a:off x="625966" y="299376"/>
            <a:ext cx="999312" cy="999312"/>
            <a:chOff x="348199" y="179450"/>
            <a:chExt cx="1116300" cy="1116300"/>
          </a:xfrm>
        </p:grpSpPr>
        <p:sp>
          <p:nvSpPr>
            <p:cNvPr id="389" name="Google Shape;389;p36"/>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6"/>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p36"/>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92" name="Google Shape;392;p36"/>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393" name="Google Shape;393;p36"/>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394" name="Google Shape;394;p3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5" name="Shape 395"/>
        <p:cNvGrpSpPr/>
        <p:nvPr/>
      </p:nvGrpSpPr>
      <p:grpSpPr>
        <a:xfrm>
          <a:off x="0" y="0"/>
          <a:ext cx="0" cy="0"/>
          <a:chOff x="0" y="0"/>
          <a:chExt cx="0" cy="0"/>
        </a:xfrm>
      </p:grpSpPr>
      <p:grpSp>
        <p:nvGrpSpPr>
          <p:cNvPr id="396" name="Google Shape;396;p37"/>
          <p:cNvGrpSpPr/>
          <p:nvPr/>
        </p:nvGrpSpPr>
        <p:grpSpPr>
          <a:xfrm>
            <a:off x="713373" y="3847119"/>
            <a:ext cx="825392" cy="825392"/>
            <a:chOff x="348199" y="179450"/>
            <a:chExt cx="1116300" cy="1116300"/>
          </a:xfrm>
        </p:grpSpPr>
        <p:sp>
          <p:nvSpPr>
            <p:cNvPr id="397" name="Google Shape;397;p37"/>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7"/>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9" name="Google Shape;399;p37"/>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SzPts val="1300"/>
              <a:buNone/>
              <a:defRPr/>
            </a:lvl1pPr>
          </a:lstStyle>
          <a:p/>
        </p:txBody>
      </p:sp>
      <p:sp>
        <p:nvSpPr>
          <p:cNvPr id="400" name="Google Shape;400;p3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2" name="Google Shape;62;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3" name="Google Shape;63;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135" name="Google Shape;13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136" name="Google Shape;136;p2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s://www.youtube.com/watch?v=MZ7cyrMecYY#t=0m01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www.youtube.com/watch?v=MZ7cyrMecYY#t=0m01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hyperlink" Target="https://www.toptal.com/designers/ui/gestalt-principles-of-desig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www.toptal.com/designers/ui/gestalt-principles-of-design" TargetMode="Externa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www.toptal.com/designers/ui/gestalt-principles-of-design"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31.png"/><Relationship Id="rId7" Type="http://schemas.openxmlformats.org/officeDocument/2006/relationships/image" Target="../media/image26.png"/><Relationship Id="rId8"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www.oecd.org/pis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hyperlink" Target="https://www.r-graph-gallery.com/index.html" TargetMode="External"/><Relationship Id="rId4" Type="http://schemas.openxmlformats.org/officeDocument/2006/relationships/image" Target="../media/image37.png"/><Relationship Id="rId5"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hyperlink" Target="https://www.youtube.com/watch?v=MZ7cyrMecYY#t=0m01s" TargetMode="External"/><Relationship Id="rId4" Type="http://schemas.openxmlformats.org/officeDocument/2006/relationships/hyperlink" Target="https://okanbulut.github.io/bigdata/" TargetMode="External"/><Relationship Id="rId5" Type="http://schemas.openxmlformats.org/officeDocument/2006/relationships/hyperlink" Target="https://socviz.c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ph idx="4294967295" type="subTitle"/>
          </p:nvPr>
        </p:nvSpPr>
        <p:spPr>
          <a:xfrm>
            <a:off x="413300" y="4215698"/>
            <a:ext cx="8520600" cy="733500"/>
          </a:xfrm>
          <a:prstGeom prst="rect">
            <a:avLst/>
          </a:prstGeom>
        </p:spPr>
        <p:txBody>
          <a:bodyPr anchorCtr="0" anchor="t" bIns="91425" lIns="91425" spcFirstLastPara="1" rIns="91425" wrap="square" tIns="91425">
            <a:normAutofit/>
          </a:bodyPr>
          <a:lstStyle/>
          <a:p>
            <a:pPr indent="0" lvl="0" marL="6858000" rtl="0" algn="l">
              <a:spcBef>
                <a:spcPts val="0"/>
              </a:spcBef>
              <a:spcAft>
                <a:spcPts val="1200"/>
              </a:spcAft>
              <a:buNone/>
            </a:pPr>
            <a:r>
              <a:rPr b="1" lang="en">
                <a:solidFill>
                  <a:schemeClr val="dk1"/>
                </a:solidFill>
              </a:rPr>
              <a:t>Oct.22 2021</a:t>
            </a:r>
            <a:endParaRPr b="1">
              <a:solidFill>
                <a:schemeClr val="dk1"/>
              </a:solidFill>
            </a:endParaRPr>
          </a:p>
        </p:txBody>
      </p:sp>
      <p:sp>
        <p:nvSpPr>
          <p:cNvPr id="406" name="Google Shape;406;p38"/>
          <p:cNvSpPr txBox="1"/>
          <p:nvPr>
            <p:ph idx="4294967295" type="ctrTitle"/>
          </p:nvPr>
        </p:nvSpPr>
        <p:spPr>
          <a:xfrm>
            <a:off x="951725" y="2111025"/>
            <a:ext cx="8520600" cy="195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solidFill>
                  <a:schemeClr val="dk1"/>
                </a:solidFill>
              </a:rPr>
              <a:t>Workshop 02: </a:t>
            </a:r>
            <a:endParaRPr sz="3300">
              <a:solidFill>
                <a:schemeClr val="dk1"/>
              </a:solidFill>
            </a:endParaRPr>
          </a:p>
          <a:p>
            <a:pPr indent="0" lvl="0" marL="0" rtl="0" algn="l">
              <a:spcBef>
                <a:spcPts val="0"/>
              </a:spcBef>
              <a:spcAft>
                <a:spcPts val="0"/>
              </a:spcAft>
              <a:buNone/>
            </a:pPr>
            <a:r>
              <a:rPr lang="en" sz="3300">
                <a:solidFill>
                  <a:schemeClr val="dk1"/>
                </a:solidFill>
              </a:rPr>
              <a:t>Data Visualization with ggplot2 </a:t>
            </a:r>
            <a:endParaRPr sz="3300">
              <a:solidFill>
                <a:schemeClr val="dk1"/>
              </a:solidFill>
            </a:endParaRPr>
          </a:p>
        </p:txBody>
      </p:sp>
      <p:pic>
        <p:nvPicPr>
          <p:cNvPr id="407" name="Google Shape;407;p38"/>
          <p:cNvPicPr preferRelativeResize="0"/>
          <p:nvPr/>
        </p:nvPicPr>
        <p:blipFill>
          <a:blip r:embed="rId3">
            <a:alphaModFix/>
          </a:blip>
          <a:stretch>
            <a:fillRect/>
          </a:stretch>
        </p:blipFill>
        <p:spPr>
          <a:xfrm>
            <a:off x="4473025" y="78963"/>
            <a:ext cx="1336675" cy="1241750"/>
          </a:xfrm>
          <a:prstGeom prst="rect">
            <a:avLst/>
          </a:prstGeom>
          <a:noFill/>
          <a:ln>
            <a:noFill/>
          </a:ln>
        </p:spPr>
      </p:pic>
      <p:pic>
        <p:nvPicPr>
          <p:cNvPr id="408" name="Google Shape;408;p38"/>
          <p:cNvPicPr preferRelativeResize="0"/>
          <p:nvPr/>
        </p:nvPicPr>
        <p:blipFill>
          <a:blip r:embed="rId4">
            <a:alphaModFix/>
          </a:blip>
          <a:stretch>
            <a:fillRect/>
          </a:stretch>
        </p:blipFill>
        <p:spPr>
          <a:xfrm>
            <a:off x="6082050" y="78963"/>
            <a:ext cx="3061951" cy="1530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7"/>
          <p:cNvSpPr txBox="1"/>
          <p:nvPr>
            <p:ph idx="4294967295" type="title"/>
          </p:nvPr>
        </p:nvSpPr>
        <p:spPr>
          <a:xfrm>
            <a:off x="174025" y="220075"/>
            <a:ext cx="4635900" cy="5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solidFill>
                  <a:schemeClr val="dk1"/>
                </a:solidFill>
              </a:rPr>
              <a:t>Grammar of Graphics</a:t>
            </a:r>
            <a:endParaRPr sz="2920">
              <a:solidFill>
                <a:schemeClr val="dk1"/>
              </a:solidFill>
            </a:endParaRPr>
          </a:p>
        </p:txBody>
      </p:sp>
      <p:pic>
        <p:nvPicPr>
          <p:cNvPr id="482" name="Google Shape;482;p47"/>
          <p:cNvPicPr preferRelativeResize="0"/>
          <p:nvPr/>
        </p:nvPicPr>
        <p:blipFill rotWithShape="1">
          <a:blip r:embed="rId3">
            <a:alphaModFix/>
          </a:blip>
          <a:srcRect b="18187" l="0" r="0" t="0"/>
          <a:stretch/>
        </p:blipFill>
        <p:spPr>
          <a:xfrm>
            <a:off x="4572000" y="1143213"/>
            <a:ext cx="4403425" cy="3374750"/>
          </a:xfrm>
          <a:prstGeom prst="rect">
            <a:avLst/>
          </a:prstGeom>
          <a:noFill/>
          <a:ln>
            <a:noFill/>
          </a:ln>
        </p:spPr>
      </p:pic>
      <p:sp>
        <p:nvSpPr>
          <p:cNvPr id="483" name="Google Shape;483;p47"/>
          <p:cNvSpPr txBox="1"/>
          <p:nvPr/>
        </p:nvSpPr>
        <p:spPr>
          <a:xfrm>
            <a:off x="629425" y="1018500"/>
            <a:ext cx="3725100" cy="41250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Nunito"/>
              <a:buAutoNum type="arabicPeriod"/>
            </a:pPr>
            <a:r>
              <a:rPr lang="en" sz="2200">
                <a:latin typeface="Nunito"/>
                <a:ea typeface="Nunito"/>
                <a:cs typeface="Nunito"/>
                <a:sym typeface="Nunito"/>
              </a:rPr>
              <a:t>Data</a:t>
            </a:r>
            <a:endParaRPr sz="2200">
              <a:latin typeface="Nunito"/>
              <a:ea typeface="Nunito"/>
              <a:cs typeface="Nunito"/>
              <a:sym typeface="Nunito"/>
            </a:endParaRPr>
          </a:p>
          <a:p>
            <a:pPr indent="0" lvl="0" marL="457200" rtl="0" algn="l">
              <a:spcBef>
                <a:spcPts val="0"/>
              </a:spcBef>
              <a:spcAft>
                <a:spcPts val="0"/>
              </a:spcAft>
              <a:buNone/>
            </a:pPr>
            <a:r>
              <a:t/>
            </a:r>
            <a:endParaRPr sz="2200">
              <a:latin typeface="Nunito"/>
              <a:ea typeface="Nunito"/>
              <a:cs typeface="Nunito"/>
              <a:sym typeface="Nunito"/>
            </a:endParaRPr>
          </a:p>
          <a:p>
            <a:pPr indent="-368300" lvl="0" marL="457200" rtl="0" algn="l">
              <a:spcBef>
                <a:spcPts val="0"/>
              </a:spcBef>
              <a:spcAft>
                <a:spcPts val="0"/>
              </a:spcAft>
              <a:buSzPts val="2200"/>
              <a:buFont typeface="Nunito"/>
              <a:buAutoNum type="arabicPeriod"/>
            </a:pPr>
            <a:r>
              <a:rPr lang="en" sz="2200"/>
              <a:t>Aesthetic </a:t>
            </a:r>
            <a:r>
              <a:rPr lang="en" sz="2200">
                <a:latin typeface="Nunito"/>
                <a:ea typeface="Nunito"/>
                <a:cs typeface="Nunito"/>
                <a:sym typeface="Nunito"/>
              </a:rPr>
              <a:t>Mapping</a:t>
            </a:r>
            <a:endParaRPr sz="2200">
              <a:latin typeface="Nunito"/>
              <a:ea typeface="Nunito"/>
              <a:cs typeface="Nunito"/>
              <a:sym typeface="Nunito"/>
            </a:endParaRPr>
          </a:p>
          <a:p>
            <a:pPr indent="0" lvl="0" marL="0" rtl="0" algn="l">
              <a:spcBef>
                <a:spcPts val="0"/>
              </a:spcBef>
              <a:spcAft>
                <a:spcPts val="0"/>
              </a:spcAft>
              <a:buNone/>
            </a:pPr>
            <a:r>
              <a:t/>
            </a:r>
            <a:endParaRPr sz="2200"/>
          </a:p>
          <a:p>
            <a:pPr indent="-368300" lvl="0" marL="457200" rtl="0" algn="l">
              <a:spcBef>
                <a:spcPts val="0"/>
              </a:spcBef>
              <a:spcAft>
                <a:spcPts val="0"/>
              </a:spcAft>
              <a:buSzPts val="2200"/>
              <a:buFont typeface="Nunito"/>
              <a:buAutoNum type="arabicPeriod"/>
            </a:pPr>
            <a:r>
              <a:rPr lang="en" sz="2200">
                <a:latin typeface="Nunito"/>
                <a:ea typeface="Nunito"/>
                <a:cs typeface="Nunito"/>
                <a:sym typeface="Nunito"/>
              </a:rPr>
              <a:t>Geometric Object</a:t>
            </a:r>
            <a:endParaRPr sz="2200">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a:p>
            <a:pPr indent="-368300" lvl="0" marL="457200" rtl="0" algn="l">
              <a:spcBef>
                <a:spcPts val="0"/>
              </a:spcBef>
              <a:spcAft>
                <a:spcPts val="0"/>
              </a:spcAft>
              <a:buSzPts val="2200"/>
              <a:buFont typeface="Nunito"/>
              <a:buAutoNum type="arabicPeriod"/>
            </a:pPr>
            <a:r>
              <a:rPr lang="en" sz="2200">
                <a:latin typeface="Nunito"/>
                <a:ea typeface="Nunito"/>
                <a:cs typeface="Nunito"/>
                <a:sym typeface="Nunito"/>
              </a:rPr>
              <a:t>Scales </a:t>
            </a:r>
            <a:endParaRPr sz="2200">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a:p>
            <a:pPr indent="-368300" lvl="0" marL="457200" rtl="0" algn="l">
              <a:spcBef>
                <a:spcPts val="0"/>
              </a:spcBef>
              <a:spcAft>
                <a:spcPts val="0"/>
              </a:spcAft>
              <a:buSzPts val="2200"/>
              <a:buFont typeface="Nunito"/>
              <a:buAutoNum type="arabicPeriod"/>
            </a:pPr>
            <a:r>
              <a:rPr lang="en" sz="2200">
                <a:latin typeface="Nunito"/>
                <a:ea typeface="Nunito"/>
                <a:cs typeface="Nunito"/>
                <a:sym typeface="Nunito"/>
              </a:rPr>
              <a:t>Coordinate system </a:t>
            </a:r>
            <a:endParaRPr sz="2200">
              <a:latin typeface="Nunito"/>
              <a:ea typeface="Nunito"/>
              <a:cs typeface="Nunito"/>
              <a:sym typeface="Nunito"/>
            </a:endParaRPr>
          </a:p>
          <a:p>
            <a:pPr indent="0" lvl="0" marL="0" rtl="0" algn="l">
              <a:spcBef>
                <a:spcPts val="0"/>
              </a:spcBef>
              <a:spcAft>
                <a:spcPts val="0"/>
              </a:spcAft>
              <a:buNone/>
            </a:pPr>
            <a:r>
              <a:t/>
            </a:r>
            <a:endParaRPr sz="2200">
              <a:latin typeface="Nunito"/>
              <a:ea typeface="Nunito"/>
              <a:cs typeface="Nunito"/>
              <a:sym typeface="Nunito"/>
            </a:endParaRPr>
          </a:p>
          <a:p>
            <a:pPr indent="-368300" lvl="0" marL="457200" rtl="0" algn="l">
              <a:spcBef>
                <a:spcPts val="0"/>
              </a:spcBef>
              <a:spcAft>
                <a:spcPts val="0"/>
              </a:spcAft>
              <a:buSzPts val="2200"/>
              <a:buFont typeface="Nunito"/>
              <a:buAutoNum type="arabicPeriod"/>
            </a:pPr>
            <a:r>
              <a:rPr lang="en" sz="2200">
                <a:latin typeface="Nunito"/>
                <a:ea typeface="Nunito"/>
                <a:cs typeface="Nunito"/>
                <a:sym typeface="Nunito"/>
              </a:rPr>
              <a:t>Faceting </a:t>
            </a:r>
            <a:endParaRPr sz="22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484" name="Google Shape;484;p47"/>
          <p:cNvSpPr txBox="1"/>
          <p:nvPr/>
        </p:nvSpPr>
        <p:spPr>
          <a:xfrm>
            <a:off x="4946525" y="220075"/>
            <a:ext cx="3959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A Layered Grammar of Graphics: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https://www.uvm.edu/~ngotelli/Rscripts/wickham.2009.pdf</a:t>
            </a:r>
            <a:endParaRPr>
              <a:latin typeface="Courier New"/>
              <a:ea typeface="Courier New"/>
              <a:cs typeface="Courier New"/>
              <a:sym typeface="Courier New"/>
            </a:endParaRPr>
          </a:p>
        </p:txBody>
      </p:sp>
      <p:sp>
        <p:nvSpPr>
          <p:cNvPr id="485" name="Google Shape;485;p47"/>
          <p:cNvSpPr txBox="1"/>
          <p:nvPr/>
        </p:nvSpPr>
        <p:spPr>
          <a:xfrm>
            <a:off x="7313125" y="46098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8"/>
          <p:cNvSpPr txBox="1"/>
          <p:nvPr>
            <p:ph idx="4294967295" type="title"/>
          </p:nvPr>
        </p:nvSpPr>
        <p:spPr>
          <a:xfrm>
            <a:off x="268700" y="154700"/>
            <a:ext cx="7030500" cy="10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Example 1</a:t>
            </a:r>
            <a:r>
              <a:rPr lang="en"/>
              <a:t> </a:t>
            </a:r>
            <a:endParaRPr/>
          </a:p>
        </p:txBody>
      </p:sp>
      <p:pic>
        <p:nvPicPr>
          <p:cNvPr id="491" name="Google Shape;491;p48"/>
          <p:cNvPicPr preferRelativeResize="0"/>
          <p:nvPr/>
        </p:nvPicPr>
        <p:blipFill>
          <a:blip r:embed="rId3">
            <a:alphaModFix/>
          </a:blip>
          <a:stretch>
            <a:fillRect/>
          </a:stretch>
        </p:blipFill>
        <p:spPr>
          <a:xfrm>
            <a:off x="1742700" y="702050"/>
            <a:ext cx="5214500" cy="3112525"/>
          </a:xfrm>
          <a:prstGeom prst="rect">
            <a:avLst/>
          </a:prstGeom>
          <a:noFill/>
          <a:ln>
            <a:noFill/>
          </a:ln>
        </p:spPr>
      </p:pic>
      <p:sp>
        <p:nvSpPr>
          <p:cNvPr id="492" name="Google Shape;492;p48"/>
          <p:cNvSpPr txBox="1"/>
          <p:nvPr/>
        </p:nvSpPr>
        <p:spPr>
          <a:xfrm>
            <a:off x="810000" y="3814575"/>
            <a:ext cx="75240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library(tidyverse)</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library(gapminder)</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p &lt;- ggplot(data = gapminder, mapping = aes(x = gdpPercap, y = lifeExp))</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p + geom_point() + geom_smooth()</a:t>
            </a:r>
            <a:r>
              <a:rPr lang="en" sz="1500">
                <a:latin typeface="Courier New"/>
                <a:ea typeface="Courier New"/>
                <a:cs typeface="Courier New"/>
                <a:sym typeface="Courier New"/>
              </a:rPr>
              <a:t> </a:t>
            </a:r>
            <a:endParaRPr sz="1500">
              <a:latin typeface="Courier New"/>
              <a:ea typeface="Courier New"/>
              <a:cs typeface="Courier New"/>
              <a:sym typeface="Courier New"/>
            </a:endParaRPr>
          </a:p>
          <a:p>
            <a:pPr indent="0" lvl="0" marL="0" rtl="0" algn="l">
              <a:spcBef>
                <a:spcPts val="0"/>
              </a:spcBef>
              <a:spcAft>
                <a:spcPts val="0"/>
              </a:spcAft>
              <a:buNone/>
            </a:pPr>
            <a:r>
              <a:t/>
            </a:r>
            <a:endParaRPr>
              <a:latin typeface="Nunito"/>
              <a:ea typeface="Nunito"/>
              <a:cs typeface="Nunito"/>
              <a:sym typeface="Nunito"/>
            </a:endParaRPr>
          </a:p>
        </p:txBody>
      </p:sp>
      <p:sp>
        <p:nvSpPr>
          <p:cNvPr id="493" name="Google Shape;493;p48"/>
          <p:cNvSpPr txBox="1"/>
          <p:nvPr/>
        </p:nvSpPr>
        <p:spPr>
          <a:xfrm>
            <a:off x="7481700" y="4615775"/>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9"/>
          <p:cNvSpPr txBox="1"/>
          <p:nvPr>
            <p:ph type="title"/>
          </p:nvPr>
        </p:nvSpPr>
        <p:spPr>
          <a:xfrm>
            <a:off x="311700" y="1422975"/>
            <a:ext cx="8520600" cy="1980000"/>
          </a:xfrm>
          <a:prstGeom prst="rect">
            <a:avLst/>
          </a:prstGeom>
        </p:spPr>
        <p:txBody>
          <a:bodyPr anchorCtr="0" anchor="ctr"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6000"/>
              <a:t>Data Visualization Foundations</a:t>
            </a:r>
            <a:endParaRPr sz="6000"/>
          </a:p>
        </p:txBody>
      </p:sp>
      <p:sp>
        <p:nvSpPr>
          <p:cNvPr id="499" name="Google Shape;499;p49"/>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0"/>
          <p:cNvSpPr txBox="1"/>
          <p:nvPr>
            <p:ph type="title"/>
          </p:nvPr>
        </p:nvSpPr>
        <p:spPr>
          <a:xfrm>
            <a:off x="400050" y="0"/>
            <a:ext cx="5881200" cy="5835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90000"/>
              <a:buFont typeface="Calibri"/>
              <a:buNone/>
            </a:pPr>
            <a:r>
              <a:rPr lang="en" sz="3000">
                <a:latin typeface="Alfa Slab One"/>
                <a:ea typeface="Alfa Slab One"/>
                <a:cs typeface="Alfa Slab One"/>
                <a:sym typeface="Alfa Slab One"/>
              </a:rPr>
              <a:t>Isaac Reyes – Data</a:t>
            </a:r>
            <a:r>
              <a:rPr lang="en" sz="2700"/>
              <a:t> </a:t>
            </a:r>
            <a:r>
              <a:rPr lang="en" sz="3000">
                <a:latin typeface="Alfa Slab One"/>
                <a:ea typeface="Alfa Slab One"/>
                <a:cs typeface="Alfa Slab One"/>
                <a:sym typeface="Alfa Slab One"/>
              </a:rPr>
              <a:t>Storytelling</a:t>
            </a:r>
            <a:endParaRPr sz="2700"/>
          </a:p>
        </p:txBody>
      </p:sp>
      <p:pic>
        <p:nvPicPr>
          <p:cNvPr id="505" name="Google Shape;505;p50"/>
          <p:cNvPicPr preferRelativeResize="0"/>
          <p:nvPr/>
        </p:nvPicPr>
        <p:blipFill rotWithShape="1">
          <a:blip r:embed="rId3">
            <a:alphaModFix/>
          </a:blip>
          <a:srcRect b="0" l="0" r="0" t="0"/>
          <a:stretch/>
        </p:blipFill>
        <p:spPr>
          <a:xfrm>
            <a:off x="342900" y="685885"/>
            <a:ext cx="8286752" cy="3771731"/>
          </a:xfrm>
          <a:prstGeom prst="rect">
            <a:avLst/>
          </a:prstGeom>
          <a:noFill/>
          <a:ln>
            <a:noFill/>
          </a:ln>
        </p:spPr>
      </p:pic>
      <p:sp>
        <p:nvSpPr>
          <p:cNvPr id="506" name="Google Shape;506;p50"/>
          <p:cNvSpPr/>
          <p:nvPr/>
        </p:nvSpPr>
        <p:spPr>
          <a:xfrm>
            <a:off x="57150" y="4800600"/>
            <a:ext cx="88584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2D3B45"/>
                </a:solidFill>
                <a:latin typeface="Arial"/>
                <a:ea typeface="Arial"/>
                <a:cs typeface="Arial"/>
                <a:sym typeface="Arial"/>
              </a:rPr>
              <a:t>Reyes, I (2018) From Numbers to Narrative: Data Storytelling. Open Data Science Conference Europe (ODSC).</a:t>
            </a:r>
            <a:r>
              <a:rPr lang="en" sz="900" u="sng">
                <a:solidFill>
                  <a:schemeClr val="hlink"/>
                </a:solidFill>
                <a:latin typeface="Arial"/>
                <a:ea typeface="Arial"/>
                <a:cs typeface="Arial"/>
                <a:sym typeface="Arial"/>
                <a:hlinkClick r:id="rId4"/>
              </a:rPr>
              <a:t>https://www.youtube.com/watch?v=MZ7cyrMecYY#t=0m01s</a:t>
            </a:r>
            <a:endParaRPr sz="9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p:nvPr/>
        </p:nvSpPr>
        <p:spPr>
          <a:xfrm>
            <a:off x="3486150" y="1314450"/>
            <a:ext cx="1828800" cy="1771800"/>
          </a:xfrm>
          <a:prstGeom prst="ellipse">
            <a:avLst/>
          </a:prstGeom>
          <a:solidFill>
            <a:srgbClr val="015384">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DATA</a:t>
            </a:r>
            <a:endParaRPr sz="1100"/>
          </a:p>
        </p:txBody>
      </p:sp>
      <p:sp>
        <p:nvSpPr>
          <p:cNvPr id="512" name="Google Shape;512;p51"/>
          <p:cNvSpPr/>
          <p:nvPr/>
        </p:nvSpPr>
        <p:spPr>
          <a:xfrm>
            <a:off x="4514850" y="1828800"/>
            <a:ext cx="1828800" cy="1771800"/>
          </a:xfrm>
          <a:prstGeom prst="ellipse">
            <a:avLst/>
          </a:prstGeom>
          <a:solidFill>
            <a:srgbClr val="81381E">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Narrative</a:t>
            </a:r>
            <a:endParaRPr sz="1100"/>
          </a:p>
        </p:txBody>
      </p:sp>
      <p:sp>
        <p:nvSpPr>
          <p:cNvPr id="513" name="Google Shape;513;p51"/>
          <p:cNvSpPr/>
          <p:nvPr/>
        </p:nvSpPr>
        <p:spPr>
          <a:xfrm>
            <a:off x="3486150" y="2514600"/>
            <a:ext cx="1828800" cy="1771800"/>
          </a:xfrm>
          <a:prstGeom prst="ellipse">
            <a:avLst/>
          </a:prstGeom>
          <a:solidFill>
            <a:srgbClr val="5A4C00">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Audience</a:t>
            </a:r>
            <a:endParaRPr sz="1100"/>
          </a:p>
        </p:txBody>
      </p:sp>
      <p:sp>
        <p:nvSpPr>
          <p:cNvPr id="514" name="Google Shape;514;p51"/>
          <p:cNvSpPr/>
          <p:nvPr/>
        </p:nvSpPr>
        <p:spPr>
          <a:xfrm>
            <a:off x="2343150" y="1885950"/>
            <a:ext cx="1828800" cy="1771800"/>
          </a:xfrm>
          <a:prstGeom prst="ellipse">
            <a:avLst/>
          </a:prstGeom>
          <a:solidFill>
            <a:srgbClr val="0B532E">
              <a:alpha val="7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Visuals</a:t>
            </a:r>
            <a:endParaRPr sz="1100"/>
          </a:p>
        </p:txBody>
      </p:sp>
      <p:sp>
        <p:nvSpPr>
          <p:cNvPr id="515" name="Google Shape;515;p51"/>
          <p:cNvSpPr txBox="1"/>
          <p:nvPr/>
        </p:nvSpPr>
        <p:spPr>
          <a:xfrm>
            <a:off x="3828406" y="2529400"/>
            <a:ext cx="10860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Data Storytelling</a:t>
            </a:r>
            <a:endParaRPr sz="1100"/>
          </a:p>
        </p:txBody>
      </p:sp>
      <p:sp>
        <p:nvSpPr>
          <p:cNvPr id="516" name="Google Shape;516;p51"/>
          <p:cNvSpPr txBox="1"/>
          <p:nvPr>
            <p:ph type="title"/>
          </p:nvPr>
        </p:nvSpPr>
        <p:spPr>
          <a:xfrm>
            <a:off x="1200150" y="110408"/>
            <a:ext cx="4857600" cy="5835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lang="en" sz="2700"/>
              <a:t>Isaac Reyes – Keys to Data Storytelling</a:t>
            </a:r>
            <a:endParaRPr/>
          </a:p>
        </p:txBody>
      </p:sp>
      <p:sp>
        <p:nvSpPr>
          <p:cNvPr id="517" name="Google Shape;517;p51"/>
          <p:cNvSpPr/>
          <p:nvPr/>
        </p:nvSpPr>
        <p:spPr>
          <a:xfrm>
            <a:off x="2514600" y="4373002"/>
            <a:ext cx="4572000" cy="4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Who our audience is and what they need to know.</a:t>
            </a:r>
            <a:endParaRPr sz="1100"/>
          </a:p>
        </p:txBody>
      </p:sp>
      <p:sp>
        <p:nvSpPr>
          <p:cNvPr id="518" name="Google Shape;518;p51"/>
          <p:cNvSpPr/>
          <p:nvPr/>
        </p:nvSpPr>
        <p:spPr>
          <a:xfrm>
            <a:off x="1600200" y="829650"/>
            <a:ext cx="59436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Source the right data. Pull it together and pick the right metrics for stakeholders.</a:t>
            </a:r>
            <a:r>
              <a:rPr lang="en" sz="1400">
                <a:solidFill>
                  <a:schemeClr val="dk1"/>
                </a:solidFill>
                <a:latin typeface="Calibri"/>
                <a:ea typeface="Calibri"/>
                <a:cs typeface="Calibri"/>
                <a:sym typeface="Calibri"/>
              </a:rPr>
              <a:t> </a:t>
            </a:r>
            <a:endParaRPr sz="1100"/>
          </a:p>
        </p:txBody>
      </p:sp>
      <p:sp>
        <p:nvSpPr>
          <p:cNvPr id="519" name="Google Shape;519;p51"/>
          <p:cNvSpPr/>
          <p:nvPr/>
        </p:nvSpPr>
        <p:spPr>
          <a:xfrm>
            <a:off x="142875" y="2113902"/>
            <a:ext cx="2114700" cy="13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When is a chart appropriate? How to choose the right chart. Use a methodology for chart selection. What type of chart is right for given data?</a:t>
            </a:r>
            <a:endParaRPr sz="1100"/>
          </a:p>
        </p:txBody>
      </p:sp>
      <p:sp>
        <p:nvSpPr>
          <p:cNvPr id="520" name="Google Shape;520;p51"/>
          <p:cNvSpPr/>
          <p:nvPr/>
        </p:nvSpPr>
        <p:spPr>
          <a:xfrm>
            <a:off x="6457950" y="2391454"/>
            <a:ext cx="2515200" cy="692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Telling the story so that your audience understands and can take action!</a:t>
            </a:r>
            <a:endParaRPr sz="1100"/>
          </a:p>
        </p:txBody>
      </p:sp>
      <p:pic>
        <p:nvPicPr>
          <p:cNvPr id="521" name="Google Shape;521;p51"/>
          <p:cNvPicPr preferRelativeResize="0"/>
          <p:nvPr/>
        </p:nvPicPr>
        <p:blipFill rotWithShape="1">
          <a:blip r:embed="rId3">
            <a:alphaModFix/>
          </a:blip>
          <a:srcRect b="0" l="0" r="0" t="0"/>
          <a:stretch/>
        </p:blipFill>
        <p:spPr>
          <a:xfrm>
            <a:off x="228600" y="57150"/>
            <a:ext cx="914400" cy="1188720"/>
          </a:xfrm>
          <a:prstGeom prst="rect">
            <a:avLst/>
          </a:prstGeom>
          <a:noFill/>
          <a:ln>
            <a:noFill/>
          </a:ln>
        </p:spPr>
      </p:pic>
      <p:sp>
        <p:nvSpPr>
          <p:cNvPr id="522" name="Google Shape;522;p51"/>
          <p:cNvSpPr/>
          <p:nvPr/>
        </p:nvSpPr>
        <p:spPr>
          <a:xfrm>
            <a:off x="57150" y="4800600"/>
            <a:ext cx="88584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2D3B45"/>
                </a:solidFill>
                <a:latin typeface="Arial"/>
                <a:ea typeface="Arial"/>
                <a:cs typeface="Arial"/>
                <a:sym typeface="Arial"/>
              </a:rPr>
              <a:t>Reyes, I (2018) From Numbers to Narrative: Data Storytelling. Open Data Science Conference Europe (ODSC).</a:t>
            </a:r>
            <a:r>
              <a:rPr lang="en" sz="900" u="sng">
                <a:solidFill>
                  <a:schemeClr val="hlink"/>
                </a:solidFill>
                <a:latin typeface="Arial"/>
                <a:ea typeface="Arial"/>
                <a:cs typeface="Arial"/>
                <a:sym typeface="Arial"/>
                <a:hlinkClick r:id="rId4"/>
              </a:rPr>
              <a:t>https://www.youtube.com/watch?v=MZ7cyrMecYY#t=0m01s</a:t>
            </a:r>
            <a:endParaRPr sz="9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2"/>
          <p:cNvSpPr txBox="1"/>
          <p:nvPr/>
        </p:nvSpPr>
        <p:spPr>
          <a:xfrm>
            <a:off x="285750" y="3813340"/>
            <a:ext cx="4699200" cy="13623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rgbClr val="222222"/>
              </a:buClr>
              <a:buSzPts val="1400"/>
              <a:buFont typeface="Arial"/>
              <a:buChar char="•"/>
            </a:pPr>
            <a:r>
              <a:rPr lang="en" sz="1400">
                <a:solidFill>
                  <a:srgbClr val="222222"/>
                </a:solidFill>
                <a:latin typeface="Arial"/>
                <a:ea typeface="Arial"/>
                <a:cs typeface="Arial"/>
                <a:sym typeface="Arial"/>
              </a:rPr>
              <a:t>Numbers differ only in shape, and are high level symbols</a:t>
            </a:r>
            <a:endParaRPr sz="1100">
              <a:solidFill>
                <a:srgbClr val="222222"/>
              </a:solidFill>
            </a:endParaRPr>
          </a:p>
          <a:p>
            <a:pPr indent="-215900" lvl="0" marL="215900" marR="0" rtl="0" algn="l">
              <a:spcBef>
                <a:spcPts val="0"/>
              </a:spcBef>
              <a:spcAft>
                <a:spcPts val="0"/>
              </a:spcAft>
              <a:buClr>
                <a:srgbClr val="222222"/>
              </a:buClr>
              <a:buSzPts val="1400"/>
              <a:buFont typeface="Arial"/>
              <a:buChar char="•"/>
            </a:pPr>
            <a:r>
              <a:rPr lang="en" sz="1400">
                <a:solidFill>
                  <a:srgbClr val="222222"/>
                </a:solidFill>
                <a:latin typeface="Arial"/>
                <a:ea typeface="Arial"/>
                <a:cs typeface="Arial"/>
                <a:sym typeface="Arial"/>
              </a:rPr>
              <a:t>You have to scan every number</a:t>
            </a:r>
            <a:endParaRPr sz="1100">
              <a:solidFill>
                <a:srgbClr val="222222"/>
              </a:solidFill>
            </a:endParaRPr>
          </a:p>
          <a:p>
            <a:pPr indent="-215900" lvl="0" marL="215900" marR="0" rtl="0" algn="l">
              <a:spcBef>
                <a:spcPts val="0"/>
              </a:spcBef>
              <a:spcAft>
                <a:spcPts val="0"/>
              </a:spcAft>
              <a:buClr>
                <a:srgbClr val="222222"/>
              </a:buClr>
              <a:buSzPts val="1400"/>
              <a:buFont typeface="Arial"/>
              <a:buChar char="•"/>
            </a:pPr>
            <a:r>
              <a:rPr lang="en" sz="1400">
                <a:solidFill>
                  <a:srgbClr val="222222"/>
                </a:solidFill>
                <a:latin typeface="Arial"/>
                <a:ea typeface="Arial"/>
                <a:cs typeface="Arial"/>
                <a:sym typeface="Arial"/>
              </a:rPr>
              <a:t>But, the distinction of color is immediate (pre-attentive)</a:t>
            </a:r>
            <a:endParaRPr sz="1100">
              <a:solidFill>
                <a:srgbClr val="222222"/>
              </a:solidFill>
            </a:endParaRPr>
          </a:p>
          <a:p>
            <a:pPr indent="-215900" lvl="0" marL="215900" marR="0" rtl="0" algn="l">
              <a:spcBef>
                <a:spcPts val="0"/>
              </a:spcBef>
              <a:spcAft>
                <a:spcPts val="0"/>
              </a:spcAft>
              <a:buClr>
                <a:srgbClr val="222222"/>
              </a:buClr>
              <a:buSzPts val="1400"/>
              <a:buFont typeface="Arial"/>
              <a:buChar char="•"/>
            </a:pPr>
            <a:r>
              <a:rPr lang="en" sz="1400">
                <a:solidFill>
                  <a:srgbClr val="222222"/>
                </a:solidFill>
                <a:latin typeface="Arial"/>
                <a:ea typeface="Arial"/>
                <a:cs typeface="Arial"/>
                <a:sym typeface="Arial"/>
              </a:rPr>
              <a:t>Only need to scan to count the </a:t>
            </a:r>
            <a:r>
              <a:rPr lang="en">
                <a:solidFill>
                  <a:srgbClr val="222222"/>
                </a:solidFill>
              </a:rPr>
              <a:t>9</a:t>
            </a:r>
            <a:r>
              <a:rPr lang="en" sz="1400">
                <a:solidFill>
                  <a:srgbClr val="222222"/>
                </a:solidFill>
                <a:latin typeface="Arial"/>
                <a:ea typeface="Arial"/>
                <a:cs typeface="Arial"/>
                <a:sym typeface="Arial"/>
              </a:rPr>
              <a:t>’s</a:t>
            </a:r>
            <a:endParaRPr sz="1100">
              <a:solidFill>
                <a:srgbClr val="222222"/>
              </a:solidFill>
            </a:endParaRPr>
          </a:p>
          <a:p>
            <a:pPr indent="-127000" lvl="0" marL="215900" marR="0" rtl="0" algn="l">
              <a:spcBef>
                <a:spcPts val="0"/>
              </a:spcBef>
              <a:spcAft>
                <a:spcPts val="0"/>
              </a:spcAft>
              <a:buClr>
                <a:schemeClr val="dk1"/>
              </a:buClr>
              <a:buSzPts val="1400"/>
              <a:buFont typeface="Arial"/>
              <a:buNone/>
            </a:pPr>
            <a:r>
              <a:t/>
            </a:r>
            <a:endParaRPr sz="1400">
              <a:solidFill>
                <a:srgbClr val="222222"/>
              </a:solidFill>
              <a:latin typeface="Arial"/>
              <a:ea typeface="Arial"/>
              <a:cs typeface="Arial"/>
              <a:sym typeface="Arial"/>
            </a:endParaRPr>
          </a:p>
        </p:txBody>
      </p:sp>
      <p:pic>
        <p:nvPicPr>
          <p:cNvPr id="528" name="Google Shape;528;p52"/>
          <p:cNvPicPr preferRelativeResize="0"/>
          <p:nvPr/>
        </p:nvPicPr>
        <p:blipFill>
          <a:blip r:embed="rId3">
            <a:alphaModFix/>
          </a:blip>
          <a:stretch>
            <a:fillRect/>
          </a:stretch>
        </p:blipFill>
        <p:spPr>
          <a:xfrm>
            <a:off x="507575" y="218350"/>
            <a:ext cx="8128842" cy="3508541"/>
          </a:xfrm>
          <a:prstGeom prst="rect">
            <a:avLst/>
          </a:prstGeom>
          <a:noFill/>
          <a:ln>
            <a:noFill/>
          </a:ln>
        </p:spPr>
      </p:pic>
      <p:sp>
        <p:nvSpPr>
          <p:cNvPr id="529" name="Google Shape;529;p52"/>
          <p:cNvSpPr/>
          <p:nvPr/>
        </p:nvSpPr>
        <p:spPr>
          <a:xfrm>
            <a:off x="6948825" y="4732150"/>
            <a:ext cx="1376700" cy="289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222222"/>
                </a:solidFill>
                <a:latin typeface="Arial"/>
                <a:ea typeface="Arial"/>
                <a:cs typeface="Arial"/>
                <a:sym typeface="Arial"/>
              </a:rPr>
              <a:t>Wexler et al. (2017) p.</a:t>
            </a:r>
            <a:r>
              <a:rPr lang="en" sz="900">
                <a:solidFill>
                  <a:srgbClr val="222222"/>
                </a:solidFill>
              </a:rPr>
              <a:t>6</a:t>
            </a:r>
            <a:endParaRPr sz="1100">
              <a:solidFill>
                <a:srgbClr val="22222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3"/>
          <p:cNvSpPr/>
          <p:nvPr/>
        </p:nvSpPr>
        <p:spPr>
          <a:xfrm>
            <a:off x="6948823" y="4814500"/>
            <a:ext cx="13338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rgbClr val="222222"/>
                </a:solidFill>
                <a:latin typeface="Arial"/>
                <a:ea typeface="Arial"/>
                <a:cs typeface="Arial"/>
                <a:sym typeface="Arial"/>
              </a:rPr>
              <a:t>Wexler et al. (2017) p.7</a:t>
            </a:r>
            <a:endParaRPr sz="1100">
              <a:solidFill>
                <a:srgbClr val="222222"/>
              </a:solidFill>
            </a:endParaRPr>
          </a:p>
        </p:txBody>
      </p:sp>
      <p:pic>
        <p:nvPicPr>
          <p:cNvPr id="535" name="Google Shape;535;p53"/>
          <p:cNvPicPr preferRelativeResize="0"/>
          <p:nvPr/>
        </p:nvPicPr>
        <p:blipFill rotWithShape="1">
          <a:blip r:embed="rId3">
            <a:alphaModFix/>
          </a:blip>
          <a:srcRect b="0" l="0" r="0" t="0"/>
          <a:stretch/>
        </p:blipFill>
        <p:spPr>
          <a:xfrm>
            <a:off x="1260493" y="0"/>
            <a:ext cx="5451099" cy="51435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4"/>
          <p:cNvSpPr txBox="1"/>
          <p:nvPr>
            <p:ph type="title"/>
          </p:nvPr>
        </p:nvSpPr>
        <p:spPr>
          <a:xfrm>
            <a:off x="204788" y="191419"/>
            <a:ext cx="7886700" cy="994200"/>
          </a:xfrm>
          <a:prstGeom prst="rect">
            <a:avLst/>
          </a:prstGeom>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Clr>
                <a:srgbClr val="000000"/>
              </a:buClr>
              <a:buSzPts val="990"/>
              <a:buFont typeface="Arial"/>
              <a:buNone/>
            </a:pPr>
            <a:r>
              <a:rPr lang="en" sz="2920">
                <a:solidFill>
                  <a:schemeClr val="dk1"/>
                </a:solidFill>
              </a:rPr>
              <a:t>Proximity </a:t>
            </a:r>
            <a:endParaRPr sz="2920">
              <a:solidFill>
                <a:schemeClr val="dk1"/>
              </a:solidFill>
            </a:endParaRPr>
          </a:p>
        </p:txBody>
      </p:sp>
      <p:pic>
        <p:nvPicPr>
          <p:cNvPr id="541" name="Google Shape;541;p54"/>
          <p:cNvPicPr preferRelativeResize="0"/>
          <p:nvPr/>
        </p:nvPicPr>
        <p:blipFill>
          <a:blip r:embed="rId3">
            <a:alphaModFix/>
          </a:blip>
          <a:stretch>
            <a:fillRect/>
          </a:stretch>
        </p:blipFill>
        <p:spPr>
          <a:xfrm>
            <a:off x="1301326" y="1185625"/>
            <a:ext cx="6541326" cy="3001174"/>
          </a:xfrm>
          <a:prstGeom prst="rect">
            <a:avLst/>
          </a:prstGeom>
          <a:noFill/>
          <a:ln>
            <a:noFill/>
          </a:ln>
        </p:spPr>
      </p:pic>
      <p:sp>
        <p:nvSpPr>
          <p:cNvPr id="542" name="Google Shape;542;p54"/>
          <p:cNvSpPr txBox="1"/>
          <p:nvPr/>
        </p:nvSpPr>
        <p:spPr>
          <a:xfrm>
            <a:off x="6479125" y="4567300"/>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a:t>
            </a:r>
            <a:r>
              <a:rPr lang="en">
                <a:latin typeface="Proxima Nova"/>
                <a:ea typeface="Proxima Nova"/>
                <a:cs typeface="Proxima Nova"/>
                <a:sym typeface="Proxima Nova"/>
              </a:rPr>
              <a:t>Source</a:t>
            </a:r>
            <a:r>
              <a:rPr lang="en">
                <a:latin typeface="Proxima Nova"/>
                <a:ea typeface="Proxima Nova"/>
                <a:cs typeface="Proxima Nova"/>
                <a:sym typeface="Proxima Nova"/>
              </a:rPr>
              <a:t>: </a:t>
            </a:r>
            <a:r>
              <a:rPr lang="en" u="sng">
                <a:solidFill>
                  <a:schemeClr val="hlink"/>
                </a:solidFill>
                <a:latin typeface="Proxima Nova"/>
                <a:ea typeface="Proxima Nova"/>
                <a:cs typeface="Proxima Nova"/>
                <a:sym typeface="Proxima Nova"/>
                <a:hlinkClick r:id="rId4"/>
              </a:rPr>
              <a:t>Designer </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5"/>
          <p:cNvSpPr txBox="1"/>
          <p:nvPr>
            <p:ph type="title"/>
          </p:nvPr>
        </p:nvSpPr>
        <p:spPr>
          <a:xfrm>
            <a:off x="204788" y="191419"/>
            <a:ext cx="7886700" cy="994200"/>
          </a:xfrm>
          <a:prstGeom prst="rect">
            <a:avLst/>
          </a:prstGeom>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None/>
            </a:pPr>
            <a:r>
              <a:rPr lang="en" sz="2920">
                <a:solidFill>
                  <a:schemeClr val="dk1"/>
                </a:solidFill>
              </a:rPr>
              <a:t>Similarity</a:t>
            </a:r>
            <a:r>
              <a:rPr lang="en" sz="2920">
                <a:solidFill>
                  <a:schemeClr val="dk1"/>
                </a:solidFill>
              </a:rPr>
              <a:t> </a:t>
            </a:r>
            <a:endParaRPr sz="2920">
              <a:solidFill>
                <a:schemeClr val="dk1"/>
              </a:solidFill>
            </a:endParaRPr>
          </a:p>
        </p:txBody>
      </p:sp>
      <p:sp>
        <p:nvSpPr>
          <p:cNvPr id="548" name="Google Shape;548;p55"/>
          <p:cNvSpPr txBox="1"/>
          <p:nvPr/>
        </p:nvSpPr>
        <p:spPr>
          <a:xfrm>
            <a:off x="6479125" y="4567300"/>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Source: </a:t>
            </a:r>
            <a:r>
              <a:rPr lang="en" u="sng">
                <a:solidFill>
                  <a:schemeClr val="hlink"/>
                </a:solidFill>
                <a:latin typeface="Proxima Nova"/>
                <a:ea typeface="Proxima Nova"/>
                <a:cs typeface="Proxima Nova"/>
                <a:sym typeface="Proxima Nova"/>
                <a:hlinkClick r:id="rId3"/>
              </a:rPr>
              <a:t>Designer </a:t>
            </a:r>
            <a:endParaRPr>
              <a:latin typeface="Proxima Nova"/>
              <a:ea typeface="Proxima Nova"/>
              <a:cs typeface="Proxima Nova"/>
              <a:sym typeface="Proxima Nova"/>
            </a:endParaRPr>
          </a:p>
        </p:txBody>
      </p:sp>
      <p:pic>
        <p:nvPicPr>
          <p:cNvPr id="549" name="Google Shape;549;p55"/>
          <p:cNvPicPr preferRelativeResize="0"/>
          <p:nvPr/>
        </p:nvPicPr>
        <p:blipFill>
          <a:blip r:embed="rId4">
            <a:alphaModFix/>
          </a:blip>
          <a:stretch>
            <a:fillRect/>
          </a:stretch>
        </p:blipFill>
        <p:spPr>
          <a:xfrm>
            <a:off x="2070375" y="1185613"/>
            <a:ext cx="5003249" cy="3177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6"/>
          <p:cNvSpPr txBox="1"/>
          <p:nvPr>
            <p:ph type="title"/>
          </p:nvPr>
        </p:nvSpPr>
        <p:spPr>
          <a:xfrm>
            <a:off x="204788" y="191419"/>
            <a:ext cx="78867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920">
                <a:solidFill>
                  <a:schemeClr val="dk1"/>
                </a:solidFill>
              </a:rPr>
              <a:t>Continuity</a:t>
            </a:r>
            <a:r>
              <a:rPr lang="en" sz="2920">
                <a:solidFill>
                  <a:schemeClr val="dk1"/>
                </a:solidFill>
              </a:rPr>
              <a:t> </a:t>
            </a:r>
            <a:r>
              <a:rPr lang="en" sz="2920">
                <a:solidFill>
                  <a:schemeClr val="dk1"/>
                </a:solidFill>
              </a:rPr>
              <a:t> </a:t>
            </a:r>
            <a:endParaRPr/>
          </a:p>
        </p:txBody>
      </p:sp>
      <p:sp>
        <p:nvSpPr>
          <p:cNvPr id="555" name="Google Shape;555;p56"/>
          <p:cNvSpPr txBox="1"/>
          <p:nvPr/>
        </p:nvSpPr>
        <p:spPr>
          <a:xfrm>
            <a:off x="6479125" y="4567300"/>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Source: </a:t>
            </a:r>
            <a:r>
              <a:rPr lang="en" u="sng">
                <a:solidFill>
                  <a:schemeClr val="hlink"/>
                </a:solidFill>
                <a:latin typeface="Proxima Nova"/>
                <a:ea typeface="Proxima Nova"/>
                <a:cs typeface="Proxima Nova"/>
                <a:sym typeface="Proxima Nova"/>
                <a:hlinkClick r:id="rId3"/>
              </a:rPr>
              <a:t>Designer </a:t>
            </a:r>
            <a:endParaRPr>
              <a:latin typeface="Proxima Nova"/>
              <a:ea typeface="Proxima Nova"/>
              <a:cs typeface="Proxima Nova"/>
              <a:sym typeface="Proxima Nova"/>
            </a:endParaRPr>
          </a:p>
        </p:txBody>
      </p:sp>
      <p:pic>
        <p:nvPicPr>
          <p:cNvPr id="556" name="Google Shape;556;p56"/>
          <p:cNvPicPr preferRelativeResize="0"/>
          <p:nvPr/>
        </p:nvPicPr>
        <p:blipFill>
          <a:blip r:embed="rId4">
            <a:alphaModFix/>
          </a:blip>
          <a:stretch>
            <a:fillRect/>
          </a:stretch>
        </p:blipFill>
        <p:spPr>
          <a:xfrm>
            <a:off x="1671034" y="1132874"/>
            <a:ext cx="5348640" cy="287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Agenda</a:t>
            </a:r>
            <a:endParaRPr>
              <a:solidFill>
                <a:schemeClr val="dk1"/>
              </a:solidFill>
            </a:endParaRPr>
          </a:p>
        </p:txBody>
      </p:sp>
      <p:sp>
        <p:nvSpPr>
          <p:cNvPr id="414" name="Google Shape;414;p39"/>
          <p:cNvSpPr txBox="1"/>
          <p:nvPr>
            <p:ph idx="1" type="body"/>
          </p:nvPr>
        </p:nvSpPr>
        <p:spPr>
          <a:xfrm>
            <a:off x="1303800" y="1655025"/>
            <a:ext cx="75987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74650" lvl="0" marL="457200" rtl="0" algn="l">
              <a:spcBef>
                <a:spcPts val="1200"/>
              </a:spcBef>
              <a:spcAft>
                <a:spcPts val="0"/>
              </a:spcAft>
              <a:buSzPts val="2300"/>
              <a:buAutoNum type="arabicPeriod"/>
            </a:pPr>
            <a:r>
              <a:rPr lang="en" sz="2300"/>
              <a:t>Introduction: ggplot2 </a:t>
            </a:r>
            <a:endParaRPr sz="2300"/>
          </a:p>
          <a:p>
            <a:pPr indent="-374650" lvl="0" marL="457200" rtl="0" algn="l">
              <a:spcBef>
                <a:spcPts val="0"/>
              </a:spcBef>
              <a:spcAft>
                <a:spcPts val="0"/>
              </a:spcAft>
              <a:buSzPts val="2300"/>
              <a:buAutoNum type="arabicPeriod"/>
            </a:pPr>
            <a:r>
              <a:rPr lang="en" sz="2300"/>
              <a:t>Data visualization foundation: Gestalt principle</a:t>
            </a:r>
            <a:endParaRPr sz="2300"/>
          </a:p>
          <a:p>
            <a:pPr indent="-374650" lvl="0" marL="457200" rtl="0" algn="l">
              <a:spcBef>
                <a:spcPts val="0"/>
              </a:spcBef>
              <a:spcAft>
                <a:spcPts val="0"/>
              </a:spcAft>
              <a:buSzPts val="2300"/>
              <a:buAutoNum type="arabicPeriod"/>
            </a:pPr>
            <a:r>
              <a:rPr lang="en" sz="2300"/>
              <a:t>How to visualize different types of data with ggplot2</a:t>
            </a:r>
            <a:endParaRPr sz="2300"/>
          </a:p>
        </p:txBody>
      </p:sp>
      <p:cxnSp>
        <p:nvCxnSpPr>
          <p:cNvPr id="415" name="Google Shape;415;p39"/>
          <p:cNvCxnSpPr/>
          <p:nvPr/>
        </p:nvCxnSpPr>
        <p:spPr>
          <a:xfrm>
            <a:off x="1220244" y="1655027"/>
            <a:ext cx="9000" cy="24966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7"/>
          <p:cNvSpPr txBox="1"/>
          <p:nvPr>
            <p:ph type="title"/>
          </p:nvPr>
        </p:nvSpPr>
        <p:spPr>
          <a:xfrm>
            <a:off x="386113" y="174919"/>
            <a:ext cx="78867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920">
                <a:solidFill>
                  <a:schemeClr val="dk1"/>
                </a:solidFill>
              </a:rPr>
              <a:t>Closure   </a:t>
            </a:r>
            <a:endParaRPr/>
          </a:p>
        </p:txBody>
      </p:sp>
      <p:pic>
        <p:nvPicPr>
          <p:cNvPr id="562" name="Google Shape;562;p57"/>
          <p:cNvPicPr preferRelativeResize="0"/>
          <p:nvPr/>
        </p:nvPicPr>
        <p:blipFill>
          <a:blip r:embed="rId3">
            <a:alphaModFix/>
          </a:blip>
          <a:stretch>
            <a:fillRect/>
          </a:stretch>
        </p:blipFill>
        <p:spPr>
          <a:xfrm>
            <a:off x="0" y="1272069"/>
            <a:ext cx="8839204" cy="29435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8"/>
          <p:cNvSpPr txBox="1"/>
          <p:nvPr>
            <p:ph type="title"/>
          </p:nvPr>
        </p:nvSpPr>
        <p:spPr>
          <a:xfrm>
            <a:off x="311700" y="615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Gestalt Principles</a:t>
            </a:r>
            <a:endParaRPr>
              <a:solidFill>
                <a:schemeClr val="dk1"/>
              </a:solidFill>
            </a:endParaRPr>
          </a:p>
        </p:txBody>
      </p:sp>
      <p:pic>
        <p:nvPicPr>
          <p:cNvPr id="568" name="Google Shape;568;p58"/>
          <p:cNvPicPr preferRelativeResize="0"/>
          <p:nvPr/>
        </p:nvPicPr>
        <p:blipFill>
          <a:blip r:embed="rId3">
            <a:alphaModFix/>
          </a:blip>
          <a:stretch>
            <a:fillRect/>
          </a:stretch>
        </p:blipFill>
        <p:spPr>
          <a:xfrm>
            <a:off x="510675" y="1597875"/>
            <a:ext cx="4666250" cy="2837475"/>
          </a:xfrm>
          <a:prstGeom prst="rect">
            <a:avLst/>
          </a:prstGeom>
          <a:noFill/>
          <a:ln>
            <a:noFill/>
          </a:ln>
        </p:spPr>
      </p:pic>
      <p:pic>
        <p:nvPicPr>
          <p:cNvPr id="569" name="Google Shape;569;p58"/>
          <p:cNvPicPr preferRelativeResize="0"/>
          <p:nvPr/>
        </p:nvPicPr>
        <p:blipFill>
          <a:blip r:embed="rId4">
            <a:alphaModFix/>
          </a:blip>
          <a:stretch>
            <a:fillRect/>
          </a:stretch>
        </p:blipFill>
        <p:spPr>
          <a:xfrm>
            <a:off x="5398600" y="1521801"/>
            <a:ext cx="3234700" cy="2837475"/>
          </a:xfrm>
          <a:prstGeom prst="rect">
            <a:avLst/>
          </a:prstGeom>
          <a:noFill/>
          <a:ln>
            <a:noFill/>
          </a:ln>
        </p:spPr>
      </p:pic>
      <p:sp>
        <p:nvSpPr>
          <p:cNvPr id="570" name="Google Shape;570;p58"/>
          <p:cNvSpPr txBox="1"/>
          <p:nvPr/>
        </p:nvSpPr>
        <p:spPr>
          <a:xfrm>
            <a:off x="7481700" y="47433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9"/>
          <p:cNvSpPr txBox="1"/>
          <p:nvPr>
            <p:ph type="title"/>
          </p:nvPr>
        </p:nvSpPr>
        <p:spPr>
          <a:xfrm>
            <a:off x="240850" y="1581750"/>
            <a:ext cx="8520600" cy="19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How to visualize different types of plots with ggplot2</a:t>
            </a:r>
            <a:endParaRPr sz="5500"/>
          </a:p>
        </p:txBody>
      </p:sp>
      <p:sp>
        <p:nvSpPr>
          <p:cNvPr id="576" name="Google Shape;576;p59"/>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0"/>
          <p:cNvSpPr txBox="1"/>
          <p:nvPr/>
        </p:nvSpPr>
        <p:spPr>
          <a:xfrm>
            <a:off x="1910184" y="1258748"/>
            <a:ext cx="13902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lang="en" sz="2400">
                <a:solidFill>
                  <a:srgbClr val="B28448"/>
                </a:solidFill>
                <a:highlight>
                  <a:srgbClr val="FFFFFF"/>
                </a:highlight>
              </a:rPr>
              <a:t>Amounts</a:t>
            </a:r>
            <a:endParaRPr b="1" sz="2400">
              <a:solidFill>
                <a:srgbClr val="B28448"/>
              </a:solidFill>
              <a:highlight>
                <a:srgbClr val="FFFFFF"/>
              </a:highlight>
            </a:endParaRPr>
          </a:p>
        </p:txBody>
      </p:sp>
      <p:sp>
        <p:nvSpPr>
          <p:cNvPr id="582" name="Google Shape;582;p60"/>
          <p:cNvSpPr txBox="1"/>
          <p:nvPr/>
        </p:nvSpPr>
        <p:spPr>
          <a:xfrm>
            <a:off x="1459884" y="2446979"/>
            <a:ext cx="22908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lang="en" sz="2400">
                <a:solidFill>
                  <a:srgbClr val="9FC5E8"/>
                </a:solidFill>
                <a:highlight>
                  <a:srgbClr val="FFFFFF"/>
                </a:highlight>
              </a:rPr>
              <a:t> Distributions</a:t>
            </a:r>
            <a:endParaRPr b="1" sz="2400">
              <a:solidFill>
                <a:srgbClr val="9FC5E8"/>
              </a:solidFill>
              <a:highlight>
                <a:srgbClr val="FFFFFF"/>
              </a:highlight>
            </a:endParaRPr>
          </a:p>
        </p:txBody>
      </p:sp>
      <p:pic>
        <p:nvPicPr>
          <p:cNvPr id="583" name="Google Shape;583;p60"/>
          <p:cNvPicPr preferRelativeResize="0"/>
          <p:nvPr/>
        </p:nvPicPr>
        <p:blipFill>
          <a:blip r:embed="rId3">
            <a:alphaModFix/>
          </a:blip>
          <a:stretch>
            <a:fillRect/>
          </a:stretch>
        </p:blipFill>
        <p:spPr>
          <a:xfrm>
            <a:off x="885325" y="2912976"/>
            <a:ext cx="3439918" cy="670517"/>
          </a:xfrm>
          <a:prstGeom prst="rect">
            <a:avLst/>
          </a:prstGeom>
          <a:noFill/>
          <a:ln>
            <a:noFill/>
          </a:ln>
        </p:spPr>
      </p:pic>
      <p:pic>
        <p:nvPicPr>
          <p:cNvPr id="584" name="Google Shape;584;p60"/>
          <p:cNvPicPr preferRelativeResize="0"/>
          <p:nvPr/>
        </p:nvPicPr>
        <p:blipFill>
          <a:blip r:embed="rId4">
            <a:alphaModFix/>
          </a:blip>
          <a:stretch>
            <a:fillRect/>
          </a:stretch>
        </p:blipFill>
        <p:spPr>
          <a:xfrm>
            <a:off x="885325" y="4062734"/>
            <a:ext cx="3439918" cy="670517"/>
          </a:xfrm>
          <a:prstGeom prst="rect">
            <a:avLst/>
          </a:prstGeom>
          <a:noFill/>
          <a:ln>
            <a:noFill/>
          </a:ln>
        </p:spPr>
      </p:pic>
      <p:pic>
        <p:nvPicPr>
          <p:cNvPr id="585" name="Google Shape;585;p60"/>
          <p:cNvPicPr preferRelativeResize="0"/>
          <p:nvPr/>
        </p:nvPicPr>
        <p:blipFill>
          <a:blip r:embed="rId5">
            <a:alphaModFix/>
          </a:blip>
          <a:stretch>
            <a:fillRect/>
          </a:stretch>
        </p:blipFill>
        <p:spPr>
          <a:xfrm>
            <a:off x="4687637" y="1709717"/>
            <a:ext cx="3426955" cy="670517"/>
          </a:xfrm>
          <a:prstGeom prst="rect">
            <a:avLst/>
          </a:prstGeom>
          <a:noFill/>
          <a:ln>
            <a:noFill/>
          </a:ln>
        </p:spPr>
      </p:pic>
      <p:pic>
        <p:nvPicPr>
          <p:cNvPr id="586" name="Google Shape;586;p60"/>
          <p:cNvPicPr preferRelativeResize="0"/>
          <p:nvPr/>
        </p:nvPicPr>
        <p:blipFill>
          <a:blip r:embed="rId6">
            <a:alphaModFix/>
          </a:blip>
          <a:stretch>
            <a:fillRect/>
          </a:stretch>
        </p:blipFill>
        <p:spPr>
          <a:xfrm>
            <a:off x="4687637" y="2912965"/>
            <a:ext cx="3426955" cy="670517"/>
          </a:xfrm>
          <a:prstGeom prst="rect">
            <a:avLst/>
          </a:prstGeom>
          <a:noFill/>
          <a:ln>
            <a:noFill/>
          </a:ln>
        </p:spPr>
      </p:pic>
      <p:pic>
        <p:nvPicPr>
          <p:cNvPr id="587" name="Google Shape;587;p60"/>
          <p:cNvPicPr preferRelativeResize="0"/>
          <p:nvPr/>
        </p:nvPicPr>
        <p:blipFill>
          <a:blip r:embed="rId7">
            <a:alphaModFix/>
          </a:blip>
          <a:stretch>
            <a:fillRect/>
          </a:stretch>
        </p:blipFill>
        <p:spPr>
          <a:xfrm>
            <a:off x="4687637" y="4062733"/>
            <a:ext cx="3426955" cy="670517"/>
          </a:xfrm>
          <a:prstGeom prst="rect">
            <a:avLst/>
          </a:prstGeom>
          <a:noFill/>
          <a:ln>
            <a:noFill/>
          </a:ln>
        </p:spPr>
      </p:pic>
      <p:sp>
        <p:nvSpPr>
          <p:cNvPr id="588" name="Google Shape;588;p60"/>
          <p:cNvSpPr txBox="1"/>
          <p:nvPr/>
        </p:nvSpPr>
        <p:spPr>
          <a:xfrm>
            <a:off x="5255715" y="2473740"/>
            <a:ext cx="22908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lang="en" sz="2400">
                <a:solidFill>
                  <a:srgbClr val="5C7750"/>
                </a:solidFill>
                <a:highlight>
                  <a:srgbClr val="FFFFFF"/>
                </a:highlight>
              </a:rPr>
              <a:t>Geospatial </a:t>
            </a:r>
            <a:endParaRPr b="1" sz="2400">
              <a:solidFill>
                <a:srgbClr val="5C7750"/>
              </a:solidFill>
              <a:highlight>
                <a:srgbClr val="FFFFFF"/>
              </a:highlight>
            </a:endParaRPr>
          </a:p>
        </p:txBody>
      </p:sp>
      <p:sp>
        <p:nvSpPr>
          <p:cNvPr id="589" name="Google Shape;589;p60"/>
          <p:cNvSpPr txBox="1"/>
          <p:nvPr/>
        </p:nvSpPr>
        <p:spPr>
          <a:xfrm>
            <a:off x="1459884" y="3583485"/>
            <a:ext cx="22908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lang="en" sz="2400">
                <a:solidFill>
                  <a:srgbClr val="80905D"/>
                </a:solidFill>
                <a:highlight>
                  <a:srgbClr val="FFFFFF"/>
                </a:highlight>
              </a:rPr>
              <a:t>Proportions</a:t>
            </a:r>
            <a:endParaRPr b="1" sz="2400">
              <a:solidFill>
                <a:srgbClr val="80905D"/>
              </a:solidFill>
              <a:highlight>
                <a:srgbClr val="FFFFFF"/>
              </a:highlight>
            </a:endParaRPr>
          </a:p>
        </p:txBody>
      </p:sp>
      <p:sp>
        <p:nvSpPr>
          <p:cNvPr id="590" name="Google Shape;590;p60"/>
          <p:cNvSpPr txBox="1"/>
          <p:nvPr/>
        </p:nvSpPr>
        <p:spPr>
          <a:xfrm>
            <a:off x="4859715" y="1211550"/>
            <a:ext cx="30828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i="1" lang="en" sz="2400">
                <a:solidFill>
                  <a:srgbClr val="9FAEE8"/>
                </a:solidFill>
                <a:highlight>
                  <a:srgbClr val="FFFFFF"/>
                </a:highlight>
              </a:rPr>
              <a:t>x</a:t>
            </a:r>
            <a:r>
              <a:rPr b="1" lang="en" sz="2400">
                <a:solidFill>
                  <a:srgbClr val="9FAEE8"/>
                </a:solidFill>
                <a:highlight>
                  <a:srgbClr val="FFFFFF"/>
                </a:highlight>
              </a:rPr>
              <a:t>–</a:t>
            </a:r>
            <a:r>
              <a:rPr b="1" i="1" lang="en" sz="2400">
                <a:solidFill>
                  <a:srgbClr val="9FAEE8"/>
                </a:solidFill>
                <a:highlight>
                  <a:srgbClr val="FFFFFF"/>
                </a:highlight>
              </a:rPr>
              <a:t>y</a:t>
            </a:r>
            <a:r>
              <a:rPr b="1" lang="en" sz="2400">
                <a:solidFill>
                  <a:srgbClr val="9FAEE8"/>
                </a:solidFill>
                <a:highlight>
                  <a:srgbClr val="FFFFFF"/>
                </a:highlight>
              </a:rPr>
              <a:t> relationships</a:t>
            </a:r>
            <a:endParaRPr b="1" sz="2400">
              <a:solidFill>
                <a:srgbClr val="9FAEE8"/>
              </a:solidFill>
              <a:highlight>
                <a:srgbClr val="FFFFFF"/>
              </a:highlight>
            </a:endParaRPr>
          </a:p>
        </p:txBody>
      </p:sp>
      <p:sp>
        <p:nvSpPr>
          <p:cNvPr id="591" name="Google Shape;591;p60"/>
          <p:cNvSpPr txBox="1"/>
          <p:nvPr/>
        </p:nvSpPr>
        <p:spPr>
          <a:xfrm>
            <a:off x="5255715" y="3532187"/>
            <a:ext cx="22908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800"/>
              </a:spcBef>
              <a:spcAft>
                <a:spcPts val="2600"/>
              </a:spcAft>
              <a:buNone/>
            </a:pPr>
            <a:r>
              <a:rPr b="1" lang="en" sz="2400">
                <a:solidFill>
                  <a:srgbClr val="F4CCCC"/>
                </a:solidFill>
                <a:highlight>
                  <a:srgbClr val="FFFFFF"/>
                </a:highlight>
              </a:rPr>
              <a:t>Uncertainty</a:t>
            </a:r>
            <a:endParaRPr b="1" sz="2400">
              <a:solidFill>
                <a:srgbClr val="F4CCCC"/>
              </a:solidFill>
              <a:highlight>
                <a:srgbClr val="FFFFFF"/>
              </a:highlight>
            </a:endParaRPr>
          </a:p>
        </p:txBody>
      </p:sp>
      <p:grpSp>
        <p:nvGrpSpPr>
          <p:cNvPr id="592" name="Google Shape;592;p60"/>
          <p:cNvGrpSpPr/>
          <p:nvPr/>
        </p:nvGrpSpPr>
        <p:grpSpPr>
          <a:xfrm>
            <a:off x="942750" y="1709785"/>
            <a:ext cx="3325067" cy="659413"/>
            <a:chOff x="221191" y="1001173"/>
            <a:chExt cx="4087359" cy="867877"/>
          </a:xfrm>
        </p:grpSpPr>
        <p:pic>
          <p:nvPicPr>
            <p:cNvPr id="593" name="Google Shape;593;p60"/>
            <p:cNvPicPr preferRelativeResize="0"/>
            <p:nvPr/>
          </p:nvPicPr>
          <p:blipFill>
            <a:blip r:embed="rId8">
              <a:alphaModFix/>
            </a:blip>
            <a:stretch>
              <a:fillRect/>
            </a:stretch>
          </p:blipFill>
          <p:spPr>
            <a:xfrm>
              <a:off x="221191" y="1001173"/>
              <a:ext cx="4087359" cy="853151"/>
            </a:xfrm>
            <a:prstGeom prst="rect">
              <a:avLst/>
            </a:prstGeom>
            <a:noFill/>
            <a:ln>
              <a:noFill/>
            </a:ln>
          </p:spPr>
        </p:pic>
        <p:pic>
          <p:nvPicPr>
            <p:cNvPr id="594" name="Google Shape;594;p60"/>
            <p:cNvPicPr preferRelativeResize="0"/>
            <p:nvPr/>
          </p:nvPicPr>
          <p:blipFill>
            <a:blip r:embed="rId9">
              <a:alphaModFix/>
            </a:blip>
            <a:stretch>
              <a:fillRect/>
            </a:stretch>
          </p:blipFill>
          <p:spPr>
            <a:xfrm>
              <a:off x="3307750" y="1015900"/>
              <a:ext cx="1000800" cy="853150"/>
            </a:xfrm>
            <a:prstGeom prst="rect">
              <a:avLst/>
            </a:prstGeom>
            <a:noFill/>
            <a:ln>
              <a:noFill/>
            </a:ln>
          </p:spPr>
        </p:pic>
      </p:grpSp>
      <p:sp>
        <p:nvSpPr>
          <p:cNvPr id="595" name="Google Shape;595;p60"/>
          <p:cNvSpPr txBox="1"/>
          <p:nvPr/>
        </p:nvSpPr>
        <p:spPr>
          <a:xfrm>
            <a:off x="7481700" y="47433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
        <p:nvSpPr>
          <p:cNvPr id="596" name="Google Shape;596;p60"/>
          <p:cNvSpPr txBox="1"/>
          <p:nvPr>
            <p:ph type="title"/>
          </p:nvPr>
        </p:nvSpPr>
        <p:spPr>
          <a:xfrm>
            <a:off x="942750" y="599350"/>
            <a:ext cx="70431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Plot types</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solidFill>
                  <a:srgbClr val="4A86E8"/>
                </a:solidFill>
              </a:rPr>
              <a:t>Example: </a:t>
            </a:r>
            <a:r>
              <a:rPr lang="en">
                <a:solidFill>
                  <a:srgbClr val="4A86E8"/>
                </a:solidFill>
              </a:rPr>
              <a:t>D</a:t>
            </a:r>
            <a:r>
              <a:rPr lang="en">
                <a:solidFill>
                  <a:srgbClr val="4A86E8"/>
                </a:solidFill>
              </a:rPr>
              <a:t>ataset PISA (2015)</a:t>
            </a:r>
            <a:endParaRPr>
              <a:solidFill>
                <a:srgbClr val="4A86E8"/>
              </a:solidFill>
            </a:endParaRPr>
          </a:p>
        </p:txBody>
      </p:sp>
      <p:sp>
        <p:nvSpPr>
          <p:cNvPr id="602" name="Google Shape;602;p6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n" sz="1600">
                <a:solidFill>
                  <a:srgbClr val="333333"/>
                </a:solidFill>
                <a:highlight>
                  <a:schemeClr val="lt1"/>
                </a:highlight>
                <a:latin typeface="Arial"/>
                <a:ea typeface="Arial"/>
                <a:cs typeface="Arial"/>
                <a:sym typeface="Arial"/>
              </a:rPr>
              <a:t>We will use the 2015 administration of the OECD’s </a:t>
            </a:r>
            <a:r>
              <a:rPr lang="en" sz="1600">
                <a:solidFill>
                  <a:srgbClr val="4183C4"/>
                </a:solidFill>
                <a:highlight>
                  <a:schemeClr val="lt1"/>
                </a:highlight>
                <a:uFill>
                  <a:noFill/>
                </a:uFill>
                <a:latin typeface="Arial"/>
                <a:ea typeface="Arial"/>
                <a:cs typeface="Arial"/>
                <a:sym typeface="Arial"/>
                <a:hlinkClick r:id="rId3">
                  <a:extLst>
                    <a:ext uri="{A12FA001-AC4F-418D-AE19-62706E023703}">
                      <ahyp:hlinkClr val="tx"/>
                    </a:ext>
                  </a:extLst>
                </a:hlinkClick>
              </a:rPr>
              <a:t>Programme for International Student Assessment (PISA)</a:t>
            </a:r>
            <a:r>
              <a:rPr lang="en" sz="1600">
                <a:solidFill>
                  <a:srgbClr val="333333"/>
                </a:solidFill>
                <a:highlight>
                  <a:schemeClr val="lt1"/>
                </a:highlight>
                <a:latin typeface="Arial"/>
                <a:ea typeface="Arial"/>
                <a:cs typeface="Arial"/>
                <a:sym typeface="Arial"/>
              </a:rPr>
              <a:t>. </a:t>
            </a:r>
            <a:endParaRPr sz="1600">
              <a:solidFill>
                <a:srgbClr val="333333"/>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333333"/>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rPr lang="en" sz="1600">
                <a:solidFill>
                  <a:srgbClr val="333333"/>
                </a:solidFill>
                <a:highlight>
                  <a:schemeClr val="lt1"/>
                </a:highlight>
                <a:latin typeface="Arial"/>
                <a:ea typeface="Arial"/>
                <a:cs typeface="Arial"/>
                <a:sym typeface="Arial"/>
              </a:rPr>
              <a:t>PISA is a large-scale, international assessment that involves students, parents, teachers, and school principals from all over the world as participants. Every three years, PISA tests 15-year-old students from all over the world in reading, mathematics and science. </a:t>
            </a:r>
            <a:endParaRPr sz="1600">
              <a:solidFill>
                <a:srgbClr val="333333"/>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333333"/>
              </a:solidFill>
              <a:highlight>
                <a:schemeClr val="lt1"/>
              </a:highlight>
              <a:latin typeface="Arial"/>
              <a:ea typeface="Arial"/>
              <a:cs typeface="Arial"/>
              <a:sym typeface="Arial"/>
            </a:endParaRPr>
          </a:p>
          <a:p>
            <a:pPr indent="0" lvl="0" marL="0" rtl="0" algn="l">
              <a:lnSpc>
                <a:spcPct val="100000"/>
              </a:lnSpc>
              <a:spcBef>
                <a:spcPts val="0"/>
              </a:spcBef>
              <a:spcAft>
                <a:spcPts val="0"/>
              </a:spcAft>
              <a:buNone/>
            </a:pPr>
            <a:r>
              <a:rPr lang="en" sz="1600">
                <a:solidFill>
                  <a:srgbClr val="333333"/>
                </a:solidFill>
                <a:highlight>
                  <a:schemeClr val="lt1"/>
                </a:highlight>
                <a:latin typeface="Arial"/>
                <a:ea typeface="Arial"/>
                <a:cs typeface="Arial"/>
                <a:sym typeface="Arial"/>
              </a:rPr>
              <a:t>The tests are designed to learn how well the students master key subjects in order to be prepared for real-life situations in the adult world. It also looks for the best practice.</a:t>
            </a:r>
            <a:endParaRPr sz="1500">
              <a:solidFill>
                <a:srgbClr val="000000"/>
              </a:solidFill>
              <a:latin typeface="Arial"/>
              <a:ea typeface="Arial"/>
              <a:cs typeface="Arial"/>
              <a:sym typeface="Arial"/>
            </a:endParaRPr>
          </a:p>
          <a:p>
            <a:pPr indent="0" lvl="0" marL="0" rtl="0" algn="l">
              <a:spcBef>
                <a:spcPts val="800"/>
              </a:spcBef>
              <a:spcAft>
                <a:spcPts val="1200"/>
              </a:spcAft>
              <a:buNone/>
            </a:pPr>
            <a:r>
              <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62"/>
          <p:cNvPicPr preferRelativeResize="0"/>
          <p:nvPr/>
        </p:nvPicPr>
        <p:blipFill rotWithShape="1">
          <a:blip r:embed="rId3">
            <a:alphaModFix/>
          </a:blip>
          <a:srcRect b="0" l="0" r="0" t="0"/>
          <a:stretch/>
        </p:blipFill>
        <p:spPr>
          <a:xfrm>
            <a:off x="1618850" y="34700"/>
            <a:ext cx="5906301" cy="5074099"/>
          </a:xfrm>
          <a:prstGeom prst="rect">
            <a:avLst/>
          </a:prstGeom>
          <a:noFill/>
          <a:ln>
            <a:noFill/>
          </a:ln>
        </p:spPr>
      </p:pic>
      <p:sp>
        <p:nvSpPr>
          <p:cNvPr id="608" name="Google Shape;608;p62"/>
          <p:cNvSpPr txBox="1"/>
          <p:nvPr/>
        </p:nvSpPr>
        <p:spPr>
          <a:xfrm>
            <a:off x="7312975" y="4527600"/>
            <a:ext cx="1830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1400"/>
              </a:spcAft>
              <a:buClr>
                <a:srgbClr val="000000"/>
              </a:buClr>
              <a:buSzPts val="1100"/>
              <a:buFont typeface="Arial"/>
              <a:buNone/>
            </a:pPr>
            <a:r>
              <a:rPr b="0" i="0" lang="en" sz="1100" u="none" cap="none" strike="noStrike">
                <a:solidFill>
                  <a:srgbClr val="000000"/>
                </a:solidFill>
                <a:latin typeface="Arial"/>
                <a:ea typeface="Arial"/>
                <a:cs typeface="Arial"/>
                <a:sym typeface="Arial"/>
              </a:rPr>
              <a:t>Bulut &amp; Dejardins (2019) </a:t>
            </a:r>
            <a:endParaRPr b="0" i="0" sz="1500" u="none" cap="none" strike="noStrike">
              <a:solidFill>
                <a:srgbClr val="000000"/>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sp>
        <p:nvSpPr>
          <p:cNvPr id="614" name="Google Shape;614;p63"/>
          <p:cNvSpPr txBox="1"/>
          <p:nvPr>
            <p:ph type="title"/>
          </p:nvPr>
        </p:nvSpPr>
        <p:spPr>
          <a:xfrm>
            <a:off x="240850" y="1581750"/>
            <a:ext cx="8520600" cy="1980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5500">
                <a:solidFill>
                  <a:srgbClr val="4A86E8"/>
                </a:solidFill>
              </a:rPr>
              <a:t>Distribution </a:t>
            </a:r>
            <a:endParaRPr sz="5500">
              <a:solidFill>
                <a:srgbClr val="4A86E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4"/>
          <p:cNvSpPr txBox="1"/>
          <p:nvPr>
            <p:ph idx="4294967295" type="title"/>
          </p:nvPr>
        </p:nvSpPr>
        <p:spPr>
          <a:xfrm>
            <a:off x="1056750" y="157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Science Scores Across Country and Region</a:t>
            </a:r>
            <a:endParaRPr sz="2300">
              <a:solidFill>
                <a:schemeClr val="dk1"/>
              </a:solidFill>
            </a:endParaRPr>
          </a:p>
          <a:p>
            <a:pPr indent="0" lvl="0" marL="0" rtl="0" algn="l">
              <a:spcBef>
                <a:spcPts val="0"/>
              </a:spcBef>
              <a:spcAft>
                <a:spcPts val="0"/>
              </a:spcAft>
              <a:buSzPts val="990"/>
              <a:buNone/>
            </a:pPr>
            <a:r>
              <a:rPr lang="en" sz="1175">
                <a:solidFill>
                  <a:schemeClr val="dk1"/>
                </a:solidFill>
              </a:rPr>
              <a:t>Plotting the distribution of a continuous variable</a:t>
            </a:r>
            <a:endParaRPr sz="1175">
              <a:solidFill>
                <a:schemeClr val="dk1"/>
              </a:solidFill>
            </a:endParaRPr>
          </a:p>
          <a:p>
            <a:pPr indent="0" lvl="0" marL="0" rtl="0" algn="l">
              <a:spcBef>
                <a:spcPts val="0"/>
              </a:spcBef>
              <a:spcAft>
                <a:spcPts val="0"/>
              </a:spcAft>
              <a:buSzPts val="990"/>
              <a:buNone/>
            </a:pPr>
            <a:r>
              <a:t/>
            </a:r>
            <a:endParaRPr sz="2300">
              <a:solidFill>
                <a:srgbClr val="222222"/>
              </a:solidFill>
            </a:endParaRPr>
          </a:p>
        </p:txBody>
      </p:sp>
      <p:sp>
        <p:nvSpPr>
          <p:cNvPr id="620" name="Google Shape;620;p64"/>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21" name="Google Shape;621;p64"/>
          <p:cNvPicPr preferRelativeResize="0"/>
          <p:nvPr/>
        </p:nvPicPr>
        <p:blipFill rotWithShape="1">
          <a:blip r:embed="rId3">
            <a:alphaModFix/>
          </a:blip>
          <a:srcRect b="0" l="0" r="0" t="0"/>
          <a:stretch/>
        </p:blipFill>
        <p:spPr>
          <a:xfrm>
            <a:off x="-2" y="1164500"/>
            <a:ext cx="5412353" cy="3246199"/>
          </a:xfrm>
          <a:prstGeom prst="rect">
            <a:avLst/>
          </a:prstGeom>
          <a:noFill/>
          <a:ln>
            <a:noFill/>
          </a:ln>
        </p:spPr>
      </p:pic>
      <p:sp>
        <p:nvSpPr>
          <p:cNvPr id="622" name="Google Shape;622;p64"/>
          <p:cNvSpPr txBox="1"/>
          <p:nvPr/>
        </p:nvSpPr>
        <p:spPr>
          <a:xfrm>
            <a:off x="5405100" y="940500"/>
            <a:ext cx="4015200" cy="369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6AA84F"/>
                </a:solidFill>
                <a:latin typeface="Courier New"/>
                <a:ea typeface="Courier New"/>
                <a:cs typeface="Courier New"/>
                <a:sym typeface="Courier New"/>
              </a:rPr>
              <a:t>#create a simple bar graph </a:t>
            </a:r>
            <a:endParaRPr b="1" i="0" sz="1200" u="none" cap="none" strike="noStrike">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science_summary &lt;- dat[,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.(Science = mean(science, na.rm = TRUE), #average science scores by country</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Freq = .N),</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by = c("CNT")]</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head(science_summary)</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ggplot(data = science_summary,</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mapping = aes(x = CNT, y = Science))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geom_bar(stat = "identity", position = "dodge")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coord_flip()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labs(x = "Country", y = "Science Scores") +</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Courier New"/>
                <a:ea typeface="Courier New"/>
                <a:cs typeface="Courier New"/>
                <a:sym typeface="Courier New"/>
              </a:rPr>
              <a:t>  theme_bw()</a:t>
            </a:r>
            <a:endParaRPr b="1"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2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5"/>
          <p:cNvSpPr txBox="1"/>
          <p:nvPr>
            <p:ph idx="4294967295" type="title"/>
          </p:nvPr>
        </p:nvSpPr>
        <p:spPr>
          <a:xfrm>
            <a:off x="1056750" y="157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Science Scores Across Country and Region</a:t>
            </a:r>
            <a:endParaRPr sz="2300">
              <a:solidFill>
                <a:schemeClr val="dk1"/>
              </a:solidFill>
            </a:endParaRPr>
          </a:p>
          <a:p>
            <a:pPr indent="0" lvl="0" marL="0" rtl="0" algn="l">
              <a:spcBef>
                <a:spcPts val="0"/>
              </a:spcBef>
              <a:spcAft>
                <a:spcPts val="0"/>
              </a:spcAft>
              <a:buSzPts val="990"/>
              <a:buNone/>
            </a:pPr>
            <a:r>
              <a:rPr lang="en" sz="1175">
                <a:solidFill>
                  <a:schemeClr val="dk1"/>
                </a:solidFill>
              </a:rPr>
              <a:t>Plotting the distribution of a continuous variable</a:t>
            </a:r>
            <a:endParaRPr sz="1175">
              <a:solidFill>
                <a:schemeClr val="dk1"/>
              </a:solidFill>
            </a:endParaRPr>
          </a:p>
          <a:p>
            <a:pPr indent="0" lvl="0" marL="0" rtl="0" algn="l">
              <a:spcBef>
                <a:spcPts val="0"/>
              </a:spcBef>
              <a:spcAft>
                <a:spcPts val="0"/>
              </a:spcAft>
              <a:buSzPts val="990"/>
              <a:buNone/>
            </a:pPr>
            <a:r>
              <a:t/>
            </a:r>
            <a:endParaRPr sz="2300">
              <a:solidFill>
                <a:srgbClr val="222222"/>
              </a:solidFill>
            </a:endParaRPr>
          </a:p>
        </p:txBody>
      </p:sp>
      <p:sp>
        <p:nvSpPr>
          <p:cNvPr id="628" name="Google Shape;628;p65"/>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29" name="Google Shape;629;p65"/>
          <p:cNvPicPr preferRelativeResize="0"/>
          <p:nvPr/>
        </p:nvPicPr>
        <p:blipFill rotWithShape="1">
          <a:blip r:embed="rId3">
            <a:alphaModFix/>
          </a:blip>
          <a:srcRect b="0" l="0" r="0" t="0"/>
          <a:stretch/>
        </p:blipFill>
        <p:spPr>
          <a:xfrm>
            <a:off x="0" y="1218075"/>
            <a:ext cx="5617598" cy="3416625"/>
          </a:xfrm>
          <a:prstGeom prst="rect">
            <a:avLst/>
          </a:prstGeom>
          <a:noFill/>
          <a:ln>
            <a:noFill/>
          </a:ln>
        </p:spPr>
      </p:pic>
      <p:sp>
        <p:nvSpPr>
          <p:cNvPr id="630" name="Google Shape;630;p65"/>
          <p:cNvSpPr txBox="1"/>
          <p:nvPr/>
        </p:nvSpPr>
        <p:spPr>
          <a:xfrm>
            <a:off x="5498700" y="1360725"/>
            <a:ext cx="3645300" cy="278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6AA84F"/>
                </a:solidFill>
                <a:latin typeface="Courier New"/>
                <a:ea typeface="Courier New"/>
                <a:cs typeface="Courier New"/>
                <a:sym typeface="Courier New"/>
              </a:rPr>
              <a:t>#create a boxplot </a:t>
            </a:r>
            <a:endParaRPr b="1" i="0" sz="1300" u="none" cap="none" strike="noStrike">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ggplot(data = dat,</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       mapping = aes(x = CNT, y = science))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  geom_boxplot()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  labs(x="Country", y="Science Scores", , title = "Six Countries' Science Scores in PISA 2015")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  coord_flip()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300" u="none" cap="none" strike="noStrike">
                <a:solidFill>
                  <a:srgbClr val="000000"/>
                </a:solidFill>
                <a:latin typeface="Courier New"/>
                <a:ea typeface="Courier New"/>
                <a:cs typeface="Courier New"/>
                <a:sym typeface="Courier New"/>
              </a:rPr>
              <a:t>  theme_bw()</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6"/>
          <p:cNvSpPr txBox="1"/>
          <p:nvPr>
            <p:ph idx="4294967295" type="title"/>
          </p:nvPr>
        </p:nvSpPr>
        <p:spPr>
          <a:xfrm>
            <a:off x="1056750" y="157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Science Scores Across Country and Region</a:t>
            </a:r>
            <a:endParaRPr sz="2300">
              <a:solidFill>
                <a:schemeClr val="dk1"/>
              </a:solidFill>
            </a:endParaRPr>
          </a:p>
          <a:p>
            <a:pPr indent="0" lvl="0" marL="0" rtl="0" algn="l">
              <a:spcBef>
                <a:spcPts val="0"/>
              </a:spcBef>
              <a:spcAft>
                <a:spcPts val="0"/>
              </a:spcAft>
              <a:buSzPts val="990"/>
              <a:buNone/>
            </a:pPr>
            <a:r>
              <a:rPr lang="en" sz="1175">
                <a:solidFill>
                  <a:schemeClr val="dk1"/>
                </a:solidFill>
              </a:rPr>
              <a:t>Plotting the distribution of a continuous variable</a:t>
            </a:r>
            <a:endParaRPr sz="1175">
              <a:solidFill>
                <a:schemeClr val="dk1"/>
              </a:solidFill>
            </a:endParaRPr>
          </a:p>
          <a:p>
            <a:pPr indent="0" lvl="0" marL="0" rtl="0" algn="l">
              <a:spcBef>
                <a:spcPts val="0"/>
              </a:spcBef>
              <a:spcAft>
                <a:spcPts val="0"/>
              </a:spcAft>
              <a:buSzPts val="990"/>
              <a:buNone/>
            </a:pPr>
            <a:r>
              <a:t/>
            </a:r>
            <a:endParaRPr sz="2300">
              <a:solidFill>
                <a:srgbClr val="222222"/>
              </a:solidFill>
            </a:endParaRPr>
          </a:p>
        </p:txBody>
      </p:sp>
      <p:sp>
        <p:nvSpPr>
          <p:cNvPr id="636" name="Google Shape;636;p66"/>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37" name="Google Shape;637;p66"/>
          <p:cNvPicPr preferRelativeResize="0"/>
          <p:nvPr/>
        </p:nvPicPr>
        <p:blipFill rotWithShape="1">
          <a:blip r:embed="rId3">
            <a:alphaModFix/>
          </a:blip>
          <a:srcRect b="0" l="0" r="0" t="0"/>
          <a:stretch/>
        </p:blipFill>
        <p:spPr>
          <a:xfrm>
            <a:off x="0" y="1279200"/>
            <a:ext cx="5598403" cy="3416625"/>
          </a:xfrm>
          <a:prstGeom prst="rect">
            <a:avLst/>
          </a:prstGeom>
          <a:noFill/>
          <a:ln>
            <a:noFill/>
          </a:ln>
        </p:spPr>
      </p:pic>
      <p:sp>
        <p:nvSpPr>
          <p:cNvPr id="638" name="Google Shape;638;p66"/>
          <p:cNvSpPr txBox="1"/>
          <p:nvPr/>
        </p:nvSpPr>
        <p:spPr>
          <a:xfrm>
            <a:off x="5463900" y="1157250"/>
            <a:ext cx="37563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6AA84F"/>
                </a:solidFill>
                <a:latin typeface="Courier New"/>
                <a:ea typeface="Courier New"/>
                <a:cs typeface="Courier New"/>
                <a:sym typeface="Courier New"/>
              </a:rPr>
              <a:t>#show the mean values in the boxplots</a:t>
            </a:r>
            <a:endParaRPr b="1" i="0" sz="900" u="none" cap="none" strike="noStrike">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means &lt;- dat[,</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.(science = mean(science)),</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by = CNT]</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ggplot(data = dat,</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mapping = aes(x = reorder(CNT, science), y = science))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geom_boxplot()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stat_summary(fun.y = mean, colour = "blue", geom = "point",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shape = 18, size = 3) + #mean score by countries</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labs(x="Country", y="Science Scores", title = "Six Countries' Science Scores in PISA 2015",</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subtitle = "Mexico, Japan, Germany, Uruguay, New Zealand, Lebanon"</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coord_flip() +</a:t>
            </a:r>
            <a:endParaRPr b="1"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geom_hline(yintercept = 493, linetype="dashed", color = "red", size = 1) + </a:t>
            </a:r>
            <a:r>
              <a:rPr b="1" i="0" lang="en" sz="900" u="none" cap="none" strike="noStrike">
                <a:solidFill>
                  <a:srgbClr val="6AA84F"/>
                </a:solidFill>
                <a:latin typeface="Courier New"/>
                <a:ea typeface="Courier New"/>
                <a:cs typeface="Courier New"/>
                <a:sym typeface="Courier New"/>
              </a:rPr>
              <a:t>#refence line-the average score across 6 countries</a:t>
            </a:r>
            <a:endParaRPr b="1" i="0" sz="900" u="none" cap="none" strike="noStrike">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en" sz="900" u="none" cap="none" strike="noStrike">
                <a:solidFill>
                  <a:srgbClr val="000000"/>
                </a:solidFill>
                <a:latin typeface="Courier New"/>
                <a:ea typeface="Courier New"/>
                <a:cs typeface="Courier New"/>
                <a:sym typeface="Courier New"/>
              </a:rPr>
              <a:t>  theme_bw()</a:t>
            </a:r>
            <a:endParaRPr b="1" i="0" sz="9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0"/>
          <p:cNvSpPr txBox="1"/>
          <p:nvPr>
            <p:ph type="title"/>
          </p:nvPr>
        </p:nvSpPr>
        <p:spPr>
          <a:xfrm>
            <a:off x="311700" y="1167925"/>
            <a:ext cx="8520600" cy="19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Introduction:</a:t>
            </a:r>
            <a:endParaRPr sz="6000"/>
          </a:p>
          <a:p>
            <a:pPr indent="0" lvl="0" marL="0" rtl="0" algn="ctr">
              <a:spcBef>
                <a:spcPts val="0"/>
              </a:spcBef>
              <a:spcAft>
                <a:spcPts val="0"/>
              </a:spcAft>
              <a:buNone/>
            </a:pPr>
            <a:r>
              <a:rPr lang="en" sz="6000"/>
              <a:t>g</a:t>
            </a:r>
            <a:r>
              <a:rPr lang="en" sz="6000"/>
              <a:t>gplot2 </a:t>
            </a:r>
            <a:endParaRPr sz="6000"/>
          </a:p>
        </p:txBody>
      </p:sp>
      <p:sp>
        <p:nvSpPr>
          <p:cNvPr id="421" name="Google Shape;421;p40"/>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txBox="1"/>
          <p:nvPr>
            <p:ph idx="4294967295" type="title"/>
          </p:nvPr>
        </p:nvSpPr>
        <p:spPr>
          <a:xfrm>
            <a:off x="1056750" y="157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Science Scores Across Country and Region</a:t>
            </a:r>
            <a:endParaRPr sz="2300">
              <a:solidFill>
                <a:schemeClr val="dk1"/>
              </a:solidFill>
            </a:endParaRPr>
          </a:p>
          <a:p>
            <a:pPr indent="0" lvl="0" marL="0" rtl="0" algn="l">
              <a:spcBef>
                <a:spcPts val="0"/>
              </a:spcBef>
              <a:spcAft>
                <a:spcPts val="0"/>
              </a:spcAft>
              <a:buSzPts val="990"/>
              <a:buNone/>
            </a:pPr>
            <a:r>
              <a:rPr lang="en" sz="1175">
                <a:solidFill>
                  <a:schemeClr val="dk1"/>
                </a:solidFill>
              </a:rPr>
              <a:t>Plotting the distribution of a continuous variable</a:t>
            </a:r>
            <a:endParaRPr sz="1175">
              <a:solidFill>
                <a:schemeClr val="dk1"/>
              </a:solidFill>
            </a:endParaRPr>
          </a:p>
          <a:p>
            <a:pPr indent="0" lvl="0" marL="0" rtl="0" algn="l">
              <a:spcBef>
                <a:spcPts val="0"/>
              </a:spcBef>
              <a:spcAft>
                <a:spcPts val="0"/>
              </a:spcAft>
              <a:buSzPts val="990"/>
              <a:buNone/>
            </a:pPr>
            <a:r>
              <a:t/>
            </a:r>
            <a:endParaRPr sz="2300">
              <a:solidFill>
                <a:srgbClr val="222222"/>
              </a:solidFill>
            </a:endParaRPr>
          </a:p>
        </p:txBody>
      </p:sp>
      <p:sp>
        <p:nvSpPr>
          <p:cNvPr id="644" name="Google Shape;644;p67"/>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45" name="Google Shape;645;p67"/>
          <p:cNvPicPr preferRelativeResize="0"/>
          <p:nvPr/>
        </p:nvPicPr>
        <p:blipFill rotWithShape="1">
          <a:blip r:embed="rId3">
            <a:alphaModFix/>
          </a:blip>
          <a:srcRect b="0" l="0" r="0" t="0"/>
          <a:stretch/>
        </p:blipFill>
        <p:spPr>
          <a:xfrm>
            <a:off x="-12" y="1393500"/>
            <a:ext cx="5615315" cy="3416625"/>
          </a:xfrm>
          <a:prstGeom prst="rect">
            <a:avLst/>
          </a:prstGeom>
          <a:noFill/>
          <a:ln>
            <a:noFill/>
          </a:ln>
        </p:spPr>
      </p:pic>
      <p:sp>
        <p:nvSpPr>
          <p:cNvPr id="646" name="Google Shape;646;p67"/>
          <p:cNvSpPr txBox="1"/>
          <p:nvPr/>
        </p:nvSpPr>
        <p:spPr>
          <a:xfrm>
            <a:off x="5676900" y="1239225"/>
            <a:ext cx="34671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6AA84F"/>
                </a:solidFill>
                <a:latin typeface="Courier New"/>
                <a:ea typeface="Courier New"/>
                <a:cs typeface="Courier New"/>
                <a:sym typeface="Courier New"/>
              </a:rPr>
              <a:t>#add some colors to our figure based on the region </a:t>
            </a:r>
            <a:endParaRPr b="1" i="0" sz="1000" u="none" cap="none" strike="noStrike">
              <a:solidFill>
                <a:srgbClr val="6AA84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ggplot(data = dat,</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mapping = aes(x = reorder(CNT, science), y = science, fill = Region))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geom_boxplot()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stat_summary(fun.y = mean, colour = "blue", geom = "point",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shape = 18, size = 3) + #mean score by countries</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labs(x="Country", y="Science Scores", title = "Six Countries' Science Scores in PISA 2015",</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subtitle = "Mexico, Japan, Germany, Uruguay, New Zealand, Lebanon")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coord_flip()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geom_hline(yintercept = 493, linetype="dashed", color = "red", size = 1) +</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rgbClr val="000000"/>
                </a:solidFill>
                <a:latin typeface="Courier New"/>
                <a:ea typeface="Courier New"/>
                <a:cs typeface="Courier New"/>
                <a:sym typeface="Courier New"/>
              </a:rPr>
              <a:t>  theme_bw()</a:t>
            </a:r>
            <a:endParaRPr b="1"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1" i="0" sz="10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8"/>
          <p:cNvSpPr txBox="1"/>
          <p:nvPr>
            <p:ph idx="4294967295" type="title"/>
          </p:nvPr>
        </p:nvSpPr>
        <p:spPr>
          <a:xfrm>
            <a:off x="1056750" y="157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Science Scores by Gender and Region</a:t>
            </a:r>
            <a:endParaRPr sz="2300">
              <a:solidFill>
                <a:schemeClr val="dk1"/>
              </a:solidFill>
            </a:endParaRPr>
          </a:p>
          <a:p>
            <a:pPr indent="0" lvl="0" marL="0" rtl="0" algn="l">
              <a:spcBef>
                <a:spcPts val="0"/>
              </a:spcBef>
              <a:spcAft>
                <a:spcPts val="0"/>
              </a:spcAft>
              <a:buSzPts val="990"/>
              <a:buNone/>
            </a:pPr>
            <a:r>
              <a:rPr lang="en" sz="1175">
                <a:solidFill>
                  <a:schemeClr val="dk1"/>
                </a:solidFill>
              </a:rPr>
              <a:t>Plotting the distribution of a continuous variable</a:t>
            </a:r>
            <a:endParaRPr sz="1175">
              <a:solidFill>
                <a:schemeClr val="dk1"/>
              </a:solidFill>
            </a:endParaRPr>
          </a:p>
          <a:p>
            <a:pPr indent="0" lvl="0" marL="0" rtl="0" algn="l">
              <a:spcBef>
                <a:spcPts val="0"/>
              </a:spcBef>
              <a:spcAft>
                <a:spcPts val="0"/>
              </a:spcAft>
              <a:buSzPts val="990"/>
              <a:buNone/>
            </a:pPr>
            <a:r>
              <a:t/>
            </a:r>
            <a:endParaRPr sz="2300">
              <a:solidFill>
                <a:srgbClr val="222222"/>
              </a:solidFill>
            </a:endParaRPr>
          </a:p>
        </p:txBody>
      </p:sp>
      <p:sp>
        <p:nvSpPr>
          <p:cNvPr id="652" name="Google Shape;652;p68"/>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sp>
        <p:nvSpPr>
          <p:cNvPr id="653" name="Google Shape;653;p68"/>
          <p:cNvSpPr txBox="1"/>
          <p:nvPr/>
        </p:nvSpPr>
        <p:spPr>
          <a:xfrm>
            <a:off x="5391150" y="1496400"/>
            <a:ext cx="3467100" cy="243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sz="1100">
                <a:solidFill>
                  <a:srgbClr val="007020"/>
                </a:solidFill>
                <a:highlight>
                  <a:srgbClr val="F7F7F7"/>
                </a:highlight>
                <a:latin typeface="Courier New"/>
                <a:ea typeface="Courier New"/>
                <a:cs typeface="Courier New"/>
                <a:sym typeface="Courier New"/>
              </a:rPr>
              <a:t>ggplot</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data =</a:t>
            </a:r>
            <a:r>
              <a:rPr b="1" lang="en" sz="1100">
                <a:solidFill>
                  <a:srgbClr val="333333"/>
                </a:solidFill>
                <a:highlight>
                  <a:srgbClr val="F7F7F7"/>
                </a:highlight>
                <a:latin typeface="Courier New"/>
                <a:ea typeface="Courier New"/>
                <a:cs typeface="Courier New"/>
                <a:sym typeface="Courier New"/>
              </a:rPr>
              <a:t> dat,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mapping =</a:t>
            </a:r>
            <a:r>
              <a:rPr b="1" lang="en" sz="1100">
                <a:solidFill>
                  <a:srgbClr val="333333"/>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aes</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x =</a:t>
            </a:r>
            <a:r>
              <a:rPr b="1" lang="en" sz="1100">
                <a:solidFill>
                  <a:srgbClr val="333333"/>
                </a:solidFill>
                <a:highlight>
                  <a:srgbClr val="F7F7F7"/>
                </a:highlight>
                <a:latin typeface="Courier New"/>
                <a:ea typeface="Courier New"/>
                <a:cs typeface="Courier New"/>
                <a:sym typeface="Courier New"/>
              </a:rPr>
              <a:t> science, </a:t>
            </a:r>
            <a:r>
              <a:rPr b="1" lang="en" sz="1100">
                <a:solidFill>
                  <a:srgbClr val="902000"/>
                </a:solidFill>
                <a:highlight>
                  <a:srgbClr val="F7F7F7"/>
                </a:highlight>
                <a:latin typeface="Courier New"/>
                <a:ea typeface="Courier New"/>
                <a:cs typeface="Courier New"/>
                <a:sym typeface="Courier New"/>
              </a:rPr>
              <a:t>fill =</a:t>
            </a:r>
            <a:r>
              <a:rPr b="1" lang="en" sz="1100">
                <a:solidFill>
                  <a:srgbClr val="333333"/>
                </a:solidFill>
                <a:highlight>
                  <a:srgbClr val="F7F7F7"/>
                </a:highlight>
                <a:latin typeface="Courier New"/>
                <a:ea typeface="Courier New"/>
                <a:cs typeface="Courier New"/>
                <a:sym typeface="Courier New"/>
              </a:rPr>
              <a:t> Region))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geom_histogram</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alpha =</a:t>
            </a:r>
            <a:r>
              <a:rPr b="1" lang="en" sz="1100">
                <a:solidFill>
                  <a:srgbClr val="333333"/>
                </a:solidFill>
                <a:highlight>
                  <a:srgbClr val="F7F7F7"/>
                </a:highlight>
                <a:latin typeface="Courier New"/>
                <a:ea typeface="Courier New"/>
                <a:cs typeface="Courier New"/>
                <a:sym typeface="Courier New"/>
              </a:rPr>
              <a:t> </a:t>
            </a:r>
            <a:r>
              <a:rPr b="1" lang="en" sz="1100">
                <a:solidFill>
                  <a:srgbClr val="40A070"/>
                </a:solidFill>
                <a:highlight>
                  <a:srgbClr val="F7F7F7"/>
                </a:highlight>
                <a:latin typeface="Courier New"/>
                <a:ea typeface="Courier New"/>
                <a:cs typeface="Courier New"/>
                <a:sym typeface="Courier New"/>
              </a:rPr>
              <a:t>0.5</a:t>
            </a: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bins =</a:t>
            </a:r>
            <a:r>
              <a:rPr b="1" lang="en" sz="1100">
                <a:solidFill>
                  <a:srgbClr val="333333"/>
                </a:solidFill>
                <a:highlight>
                  <a:srgbClr val="F7F7F7"/>
                </a:highlight>
                <a:latin typeface="Courier New"/>
                <a:ea typeface="Courier New"/>
                <a:cs typeface="Courier New"/>
                <a:sym typeface="Courier New"/>
              </a:rPr>
              <a:t> </a:t>
            </a:r>
            <a:r>
              <a:rPr b="1" lang="en" sz="1100">
                <a:solidFill>
                  <a:srgbClr val="40A070"/>
                </a:solidFill>
                <a:highlight>
                  <a:srgbClr val="F7F7F7"/>
                </a:highlight>
                <a:latin typeface="Courier New"/>
                <a:ea typeface="Courier New"/>
                <a:cs typeface="Courier New"/>
                <a:sym typeface="Courier New"/>
              </a:rPr>
              <a:t>50</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labs</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x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"Science Scores"</a:t>
            </a: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y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"Count"</a:t>
            </a:r>
            <a:r>
              <a:rPr b="1" lang="en" sz="1100">
                <a:solidFill>
                  <a:srgbClr val="333333"/>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title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"Science Scores by Gender and Region"</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facet_grid</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r>
              <a:rPr b="1" lang="en" sz="1100">
                <a:solidFill>
                  <a:srgbClr val="4070A0"/>
                </a:solidFill>
                <a:highlight>
                  <a:srgbClr val="F7F7F7"/>
                </a:highlight>
                <a:latin typeface="Courier New"/>
                <a:ea typeface="Courier New"/>
                <a:cs typeface="Courier New"/>
                <a:sym typeface="Courier New"/>
              </a:rPr>
              <a:t> </a:t>
            </a:r>
            <a:r>
              <a:rPr b="1" lang="en" sz="1100">
                <a:solidFill>
                  <a:srgbClr val="333333"/>
                </a:solidFill>
                <a:highlight>
                  <a:srgbClr val="F7F7F7"/>
                </a:highlight>
                <a:latin typeface="Courier New"/>
                <a:ea typeface="Courier New"/>
                <a:cs typeface="Courier New"/>
                <a:sym typeface="Courier New"/>
              </a:rPr>
              <a:t>sex)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0"/>
              </a:spcBef>
              <a:spcAft>
                <a:spcPts val="0"/>
              </a:spcAft>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theme_bw</a:t>
            </a:r>
            <a:r>
              <a:rPr b="1" lang="en" sz="1100">
                <a:solidFill>
                  <a:srgbClr val="333333"/>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0" marR="0" rtl="0" algn="l">
              <a:lnSpc>
                <a:spcPct val="100000"/>
              </a:lnSpc>
              <a:spcBef>
                <a:spcPts val="1500"/>
              </a:spcBef>
              <a:spcAft>
                <a:spcPts val="0"/>
              </a:spcAft>
              <a:buClr>
                <a:srgbClr val="000000"/>
              </a:buClr>
              <a:buSzPts val="1400"/>
              <a:buFont typeface="Arial"/>
              <a:buNone/>
            </a:pPr>
            <a:r>
              <a:t/>
            </a:r>
            <a:endParaRPr b="1" sz="1100">
              <a:solidFill>
                <a:srgbClr val="6AA84F"/>
              </a:solidFill>
              <a:latin typeface="Courier New"/>
              <a:ea typeface="Courier New"/>
              <a:cs typeface="Courier New"/>
              <a:sym typeface="Courier New"/>
            </a:endParaRPr>
          </a:p>
        </p:txBody>
      </p:sp>
      <p:pic>
        <p:nvPicPr>
          <p:cNvPr id="654" name="Google Shape;654;p68"/>
          <p:cNvPicPr preferRelativeResize="0"/>
          <p:nvPr/>
        </p:nvPicPr>
        <p:blipFill>
          <a:blip r:embed="rId3">
            <a:alphaModFix/>
          </a:blip>
          <a:stretch>
            <a:fillRect/>
          </a:stretch>
        </p:blipFill>
        <p:spPr>
          <a:xfrm>
            <a:off x="114300" y="1081050"/>
            <a:ext cx="5286375" cy="3928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60" name="Google Shape;660;p6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sp>
        <p:nvSpPr>
          <p:cNvPr id="661" name="Google Shape;661;p69"/>
          <p:cNvSpPr txBox="1"/>
          <p:nvPr>
            <p:ph type="title"/>
          </p:nvPr>
        </p:nvSpPr>
        <p:spPr>
          <a:xfrm>
            <a:off x="240850" y="1581750"/>
            <a:ext cx="8520600" cy="1980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5500">
                <a:solidFill>
                  <a:srgbClr val="4A86E8"/>
                </a:solidFill>
              </a:rPr>
              <a:t>Relationship</a:t>
            </a:r>
            <a:endParaRPr sz="5500">
              <a:solidFill>
                <a:srgbClr val="4A86E8"/>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0"/>
          <p:cNvSpPr txBox="1"/>
          <p:nvPr>
            <p:ph idx="4294967295" type="title"/>
          </p:nvPr>
        </p:nvSpPr>
        <p:spPr>
          <a:xfrm>
            <a:off x="759200" y="1125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chemeClr val="dk1"/>
                </a:solidFill>
              </a:rPr>
              <a:t>Look for Correlated Variables</a:t>
            </a:r>
            <a:endParaRPr sz="2400">
              <a:solidFill>
                <a:schemeClr val="dk1"/>
              </a:solidFill>
            </a:endParaRPr>
          </a:p>
          <a:p>
            <a:pPr indent="0" lvl="0" marL="0" rtl="0" algn="l">
              <a:spcBef>
                <a:spcPts val="0"/>
              </a:spcBef>
              <a:spcAft>
                <a:spcPts val="0"/>
              </a:spcAft>
              <a:buSzPts val="990"/>
              <a:buNone/>
            </a:pPr>
            <a:r>
              <a:rPr lang="en" sz="1600">
                <a:solidFill>
                  <a:srgbClr val="4A86E8"/>
                </a:solidFill>
                <a:highlight>
                  <a:srgbClr val="FFFFFF"/>
                </a:highlight>
                <a:latin typeface="Arial"/>
                <a:ea typeface="Arial"/>
                <a:cs typeface="Arial"/>
                <a:sym typeface="Arial"/>
              </a:rPr>
              <a:t>By creating a correlation matrix plot</a:t>
            </a:r>
            <a:endParaRPr sz="2800">
              <a:solidFill>
                <a:srgbClr val="4A86E8"/>
              </a:solidFill>
            </a:endParaRPr>
          </a:p>
        </p:txBody>
      </p:sp>
      <p:sp>
        <p:nvSpPr>
          <p:cNvPr id="667" name="Google Shape;667;p70"/>
          <p:cNvSpPr txBox="1"/>
          <p:nvPr/>
        </p:nvSpPr>
        <p:spPr>
          <a:xfrm>
            <a:off x="5131525" y="1462275"/>
            <a:ext cx="3659400" cy="30507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15000"/>
              </a:lnSpc>
              <a:spcBef>
                <a:spcPts val="0"/>
              </a:spcBef>
              <a:spcAft>
                <a:spcPts val="0"/>
              </a:spcAft>
              <a:buNone/>
            </a:pPr>
            <a:r>
              <a:rPr b="1" lang="en" sz="1200">
                <a:solidFill>
                  <a:srgbClr val="007020"/>
                </a:solidFill>
                <a:highlight>
                  <a:srgbClr val="F7F7F7"/>
                </a:highlight>
                <a:latin typeface="Courier New"/>
                <a:ea typeface="Courier New"/>
                <a:cs typeface="Courier New"/>
                <a:sym typeface="Courier New"/>
              </a:rPr>
              <a:t>ggcorr</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data =</a:t>
            </a:r>
            <a:r>
              <a:rPr b="1" lang="en" sz="1200">
                <a:solidFill>
                  <a:srgbClr val="333333"/>
                </a:solidFill>
                <a:highlight>
                  <a:srgbClr val="F7F7F7"/>
                </a:highlight>
                <a:latin typeface="Courier New"/>
                <a:ea typeface="Courier New"/>
                <a:cs typeface="Courier New"/>
                <a:sym typeface="Courier New"/>
              </a:rPr>
              <a:t> dat[,.(science, math, reading, ICTHOME, ESCS,</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200">
                <a:solidFill>
                  <a:srgbClr val="333333"/>
                </a:solidFill>
                <a:highlight>
                  <a:srgbClr val="F7F7F7"/>
                </a:highlight>
                <a:latin typeface="Courier New"/>
                <a:ea typeface="Courier New"/>
                <a:cs typeface="Courier New"/>
                <a:sym typeface="Courier New"/>
              </a:rPr>
              <a:t>                     WEALTH, PARED, SCIEEFF, BELONG, grade)],</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200">
                <a:solidFill>
                  <a:srgbClr val="333333"/>
                </a:solidFill>
                <a:highlight>
                  <a:srgbClr val="F7F7F7"/>
                </a:highlight>
                <a:latin typeface="Courier New"/>
                <a:ea typeface="Courier New"/>
                <a:cs typeface="Courier New"/>
                <a:sym typeface="Courier New"/>
              </a:rPr>
              <a:t>       </a:t>
            </a:r>
            <a:r>
              <a:rPr b="1" lang="en" sz="1200">
                <a:solidFill>
                  <a:srgbClr val="902000"/>
                </a:solidFill>
                <a:highlight>
                  <a:srgbClr val="F7F7F7"/>
                </a:highlight>
                <a:latin typeface="Courier New"/>
                <a:ea typeface="Courier New"/>
                <a:cs typeface="Courier New"/>
                <a:sym typeface="Courier New"/>
              </a:rPr>
              <a:t>method =</a:t>
            </a:r>
            <a:r>
              <a:rPr b="1" lang="en" sz="1200">
                <a:solidFill>
                  <a:srgbClr val="333333"/>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c</a:t>
            </a:r>
            <a:r>
              <a:rPr b="1" lang="en" sz="1200">
                <a:solidFill>
                  <a:srgbClr val="333333"/>
                </a:solidFill>
                <a:highlight>
                  <a:srgbClr val="F7F7F7"/>
                </a:highlight>
                <a:latin typeface="Courier New"/>
                <a:ea typeface="Courier New"/>
                <a:cs typeface="Courier New"/>
                <a:sym typeface="Courier New"/>
              </a:rPr>
              <a:t>(</a:t>
            </a:r>
            <a:r>
              <a:rPr b="1" lang="en" sz="1200">
                <a:solidFill>
                  <a:srgbClr val="4070A0"/>
                </a:solidFill>
                <a:highlight>
                  <a:srgbClr val="F7F7F7"/>
                </a:highlight>
                <a:latin typeface="Courier New"/>
                <a:ea typeface="Courier New"/>
                <a:cs typeface="Courier New"/>
                <a:sym typeface="Courier New"/>
              </a:rPr>
              <a:t>"pairwise.complete.obs"</a:t>
            </a:r>
            <a:r>
              <a:rPr b="1" lang="en" sz="1200">
                <a:solidFill>
                  <a:srgbClr val="333333"/>
                </a:solidFill>
                <a:highlight>
                  <a:srgbClr val="F7F7F7"/>
                </a:highlight>
                <a:latin typeface="Courier New"/>
                <a:ea typeface="Courier New"/>
                <a:cs typeface="Courier New"/>
                <a:sym typeface="Courier New"/>
              </a:rPr>
              <a:t>, </a:t>
            </a:r>
            <a:r>
              <a:rPr b="1" lang="en" sz="1200">
                <a:solidFill>
                  <a:srgbClr val="4070A0"/>
                </a:solidFill>
                <a:highlight>
                  <a:srgbClr val="F7F7F7"/>
                </a:highlight>
                <a:latin typeface="Courier New"/>
                <a:ea typeface="Courier New"/>
                <a:cs typeface="Courier New"/>
                <a:sym typeface="Courier New"/>
              </a:rPr>
              <a:t>"pearson"</a:t>
            </a:r>
            <a:r>
              <a:rPr b="1" lang="en" sz="1200">
                <a:solidFill>
                  <a:srgbClr val="333333"/>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200">
                <a:solidFill>
                  <a:srgbClr val="333333"/>
                </a:solidFill>
                <a:highlight>
                  <a:srgbClr val="F7F7F7"/>
                </a:highlight>
                <a:latin typeface="Courier New"/>
                <a:ea typeface="Courier New"/>
                <a:cs typeface="Courier New"/>
                <a:sym typeface="Courier New"/>
              </a:rPr>
              <a:t>       </a:t>
            </a:r>
            <a:r>
              <a:rPr b="1" lang="en" sz="1200">
                <a:solidFill>
                  <a:srgbClr val="902000"/>
                </a:solidFill>
                <a:highlight>
                  <a:srgbClr val="F7F7F7"/>
                </a:highlight>
                <a:latin typeface="Courier New"/>
                <a:ea typeface="Courier New"/>
                <a:cs typeface="Courier New"/>
                <a:sym typeface="Courier New"/>
              </a:rPr>
              <a:t>label =</a:t>
            </a:r>
            <a:r>
              <a:rPr b="1" lang="en" sz="1200">
                <a:solidFill>
                  <a:srgbClr val="333333"/>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TRUE</a:t>
            </a:r>
            <a:r>
              <a:rPr b="1" lang="en" sz="1200">
                <a:solidFill>
                  <a:srgbClr val="333333"/>
                </a:solidFill>
                <a:highlight>
                  <a:srgbClr val="F7F7F7"/>
                </a:highlight>
                <a:latin typeface="Courier New"/>
                <a:ea typeface="Courier New"/>
                <a:cs typeface="Courier New"/>
                <a:sym typeface="Courier New"/>
              </a:rPr>
              <a:t>, </a:t>
            </a:r>
            <a:r>
              <a:rPr b="1" lang="en" sz="1200">
                <a:solidFill>
                  <a:srgbClr val="902000"/>
                </a:solidFill>
                <a:highlight>
                  <a:srgbClr val="F7F7F7"/>
                </a:highlight>
                <a:latin typeface="Courier New"/>
                <a:ea typeface="Courier New"/>
                <a:cs typeface="Courier New"/>
                <a:sym typeface="Courier New"/>
              </a:rPr>
              <a:t>label_size =</a:t>
            </a:r>
            <a:r>
              <a:rPr b="1" lang="en" sz="1200">
                <a:solidFill>
                  <a:srgbClr val="333333"/>
                </a:solidFill>
                <a:highlight>
                  <a:srgbClr val="F7F7F7"/>
                </a:highlight>
                <a:latin typeface="Courier New"/>
                <a:ea typeface="Courier New"/>
                <a:cs typeface="Courier New"/>
                <a:sym typeface="Courier New"/>
              </a:rPr>
              <a:t> </a:t>
            </a:r>
            <a:r>
              <a:rPr b="1" lang="en" sz="1200">
                <a:solidFill>
                  <a:srgbClr val="40A070"/>
                </a:solidFill>
                <a:highlight>
                  <a:srgbClr val="F7F7F7"/>
                </a:highlight>
                <a:latin typeface="Courier New"/>
                <a:ea typeface="Courier New"/>
                <a:cs typeface="Courier New"/>
                <a:sym typeface="Courier New"/>
              </a:rPr>
              <a:t>4</a:t>
            </a:r>
            <a:r>
              <a:rPr b="1" lang="en" sz="1200">
                <a:solidFill>
                  <a:srgbClr val="333333"/>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1500"/>
              </a:spcAft>
              <a:buNone/>
            </a:pPr>
            <a:r>
              <a:t/>
            </a:r>
            <a:endParaRPr b="1" sz="1200">
              <a:solidFill>
                <a:srgbClr val="333333"/>
              </a:solidFill>
              <a:latin typeface="Courier New"/>
              <a:ea typeface="Courier New"/>
              <a:cs typeface="Courier New"/>
              <a:sym typeface="Courier New"/>
            </a:endParaRPr>
          </a:p>
        </p:txBody>
      </p:sp>
      <p:sp>
        <p:nvSpPr>
          <p:cNvPr id="668" name="Google Shape;668;p70"/>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69" name="Google Shape;669;p70"/>
          <p:cNvPicPr preferRelativeResize="0"/>
          <p:nvPr/>
        </p:nvPicPr>
        <p:blipFill>
          <a:blip r:embed="rId3">
            <a:alphaModFix/>
          </a:blip>
          <a:stretch>
            <a:fillRect/>
          </a:stretch>
        </p:blipFill>
        <p:spPr>
          <a:xfrm>
            <a:off x="419100" y="1111825"/>
            <a:ext cx="4360828" cy="3726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1"/>
          <p:cNvSpPr txBox="1"/>
          <p:nvPr>
            <p:ph idx="4294967295" type="title"/>
          </p:nvPr>
        </p:nvSpPr>
        <p:spPr>
          <a:xfrm>
            <a:off x="759200" y="1125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chemeClr val="dk1"/>
                </a:solidFill>
              </a:rPr>
              <a:t>Learning Time and Science Scores</a:t>
            </a:r>
            <a:endParaRPr sz="2400">
              <a:solidFill>
                <a:schemeClr val="dk1"/>
              </a:solidFill>
            </a:endParaRPr>
          </a:p>
          <a:p>
            <a:pPr indent="0" lvl="0" marL="0" rtl="0" algn="l">
              <a:spcBef>
                <a:spcPts val="0"/>
              </a:spcBef>
              <a:spcAft>
                <a:spcPts val="0"/>
              </a:spcAft>
              <a:buSzPts val="990"/>
              <a:buNone/>
            </a:pPr>
            <a:r>
              <a:rPr b="0" lang="en" sz="1275">
                <a:solidFill>
                  <a:schemeClr val="dk1"/>
                </a:solidFill>
              </a:rPr>
              <a:t>Plotting the conditional (x-y) relationship of continuous variables</a:t>
            </a:r>
            <a:endParaRPr sz="2400">
              <a:solidFill>
                <a:schemeClr val="dk1"/>
              </a:solidFill>
            </a:endParaRPr>
          </a:p>
        </p:txBody>
      </p:sp>
      <p:sp>
        <p:nvSpPr>
          <p:cNvPr id="675" name="Google Shape;675;p71"/>
          <p:cNvSpPr txBox="1"/>
          <p:nvPr/>
        </p:nvSpPr>
        <p:spPr>
          <a:xfrm>
            <a:off x="5131525" y="986025"/>
            <a:ext cx="3659400" cy="36480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15000"/>
              </a:lnSpc>
              <a:spcBef>
                <a:spcPts val="0"/>
              </a:spcBef>
              <a:spcAft>
                <a:spcPts val="0"/>
              </a:spcAft>
              <a:buNone/>
            </a:pPr>
            <a:r>
              <a:rPr b="1" lang="en" sz="1100">
                <a:solidFill>
                  <a:srgbClr val="333333"/>
                </a:solidFill>
                <a:highlight>
                  <a:srgbClr val="F7F7F7"/>
                </a:highlight>
                <a:latin typeface="Courier New"/>
                <a:ea typeface="Courier New"/>
                <a:cs typeface="Courier New"/>
                <a:sym typeface="Courier New"/>
              </a:rPr>
              <a:t>p1 &lt;-</a:t>
            </a: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ggplot</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data =</a:t>
            </a:r>
            <a:r>
              <a:rPr b="1" lang="en" sz="1100">
                <a:solidFill>
                  <a:srgbClr val="333333"/>
                </a:solidFill>
                <a:highlight>
                  <a:srgbClr val="F7F7F7"/>
                </a:highlight>
                <a:latin typeface="Courier New"/>
                <a:ea typeface="Courier New"/>
                <a:cs typeface="Courier New"/>
                <a:sym typeface="Courier New"/>
              </a:rPr>
              <a:t> dat_small,</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mapping =</a:t>
            </a:r>
            <a:r>
              <a:rPr b="1" lang="en" sz="1100">
                <a:solidFill>
                  <a:srgbClr val="333333"/>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aes</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x =</a:t>
            </a:r>
            <a:r>
              <a:rPr b="1" lang="en" sz="1100">
                <a:solidFill>
                  <a:srgbClr val="333333"/>
                </a:solidFill>
                <a:highlight>
                  <a:srgbClr val="F7F7F7"/>
                </a:highlight>
                <a:latin typeface="Courier New"/>
                <a:ea typeface="Courier New"/>
                <a:cs typeface="Courier New"/>
                <a:sym typeface="Courier New"/>
              </a:rPr>
              <a:t> learning, </a:t>
            </a:r>
            <a:r>
              <a:rPr b="1" lang="en" sz="1100">
                <a:solidFill>
                  <a:srgbClr val="902000"/>
                </a:solidFill>
                <a:highlight>
                  <a:srgbClr val="F7F7F7"/>
                </a:highlight>
                <a:latin typeface="Courier New"/>
                <a:ea typeface="Courier New"/>
                <a:cs typeface="Courier New"/>
                <a:sym typeface="Courier New"/>
              </a:rPr>
              <a:t>y =</a:t>
            </a:r>
            <a:r>
              <a:rPr b="1" lang="en" sz="1100">
                <a:solidFill>
                  <a:srgbClr val="333333"/>
                </a:solidFill>
                <a:highlight>
                  <a:srgbClr val="F7F7F7"/>
                </a:highlight>
                <a:latin typeface="Courier New"/>
                <a:ea typeface="Courier New"/>
                <a:cs typeface="Courier New"/>
                <a:sym typeface="Courier New"/>
              </a:rPr>
              <a:t> science))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geom_point</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geom_smooth</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method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"loess"</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labs</a:t>
            </a:r>
            <a:r>
              <a:rPr b="1" lang="en" sz="1100">
                <a:solidFill>
                  <a:srgbClr val="333333"/>
                </a:solidFill>
                <a:highlight>
                  <a:srgbClr val="F7F7F7"/>
                </a:highlight>
                <a:latin typeface="Courier New"/>
                <a:ea typeface="Courier New"/>
                <a:cs typeface="Courier New"/>
                <a:sym typeface="Courier New"/>
              </a:rPr>
              <a:t>(</a:t>
            </a:r>
            <a:r>
              <a:rPr b="1" lang="en" sz="1100">
                <a:solidFill>
                  <a:srgbClr val="902000"/>
                </a:solidFill>
                <a:highlight>
                  <a:srgbClr val="F7F7F7"/>
                </a:highlight>
                <a:latin typeface="Courier New"/>
                <a:ea typeface="Courier New"/>
                <a:cs typeface="Courier New"/>
                <a:sym typeface="Courier New"/>
              </a:rPr>
              <a:t>x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"Weekly Learning Time"</a:t>
            </a:r>
            <a:r>
              <a:rPr b="1" lang="en" sz="1100">
                <a:solidFill>
                  <a:srgbClr val="333333"/>
                </a:solidFill>
                <a:highlight>
                  <a:srgbClr val="F7F7F7"/>
                </a:highlight>
                <a:latin typeface="Courier New"/>
                <a:ea typeface="Courier New"/>
                <a:cs typeface="Courier New"/>
                <a:sym typeface="Courier New"/>
              </a:rPr>
              <a:t>, </a:t>
            </a:r>
            <a:r>
              <a:rPr b="1" lang="en" sz="1100">
                <a:solidFill>
                  <a:srgbClr val="902000"/>
                </a:solidFill>
                <a:highlight>
                  <a:srgbClr val="F7F7F7"/>
                </a:highlight>
                <a:latin typeface="Courier New"/>
                <a:ea typeface="Courier New"/>
                <a:cs typeface="Courier New"/>
                <a:sym typeface="Courier New"/>
              </a:rPr>
              <a:t>y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"Science Scores"</a:t>
            </a:r>
            <a:r>
              <a:rPr b="1" lang="en" sz="1100">
                <a:solidFill>
                  <a:srgbClr val="333333"/>
                </a:solidFill>
                <a:highlight>
                  <a:srgbClr val="F7F7F7"/>
                </a:highlight>
                <a:latin typeface="Courier New"/>
                <a:ea typeface="Courier New"/>
                <a:cs typeface="Courier New"/>
                <a:sym typeface="Courier New"/>
              </a:rPr>
              <a:t>) </a:t>
            </a:r>
            <a:r>
              <a:rPr b="1" lang="en" sz="1100">
                <a:solidFill>
                  <a:schemeClr val="dk2"/>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lang="en" sz="1100">
                <a:solidFill>
                  <a:srgbClr val="4070A0"/>
                </a:solidFill>
                <a:highlight>
                  <a:srgbClr val="F7F7F7"/>
                </a:highlight>
                <a:latin typeface="Courier New"/>
                <a:ea typeface="Courier New"/>
                <a:cs typeface="Courier New"/>
                <a:sym typeface="Courier New"/>
              </a:rPr>
              <a:t>  </a:t>
            </a:r>
            <a:r>
              <a:rPr b="1" lang="en" sz="1100">
                <a:solidFill>
                  <a:srgbClr val="007020"/>
                </a:solidFill>
                <a:highlight>
                  <a:srgbClr val="F7F7F7"/>
                </a:highlight>
                <a:latin typeface="Courier New"/>
                <a:ea typeface="Courier New"/>
                <a:cs typeface="Courier New"/>
                <a:sym typeface="Courier New"/>
              </a:rPr>
              <a:t>theme_bw</a:t>
            </a:r>
            <a:r>
              <a:rPr b="1" lang="en" sz="1100">
                <a:solidFill>
                  <a:srgbClr val="333333"/>
                </a:solidFill>
                <a:highlight>
                  <a:srgbClr val="F7F7F7"/>
                </a:highlight>
                <a:latin typeface="Courier New"/>
                <a:ea typeface="Courier New"/>
                <a:cs typeface="Courier New"/>
                <a:sym typeface="Courier New"/>
              </a:rPr>
              <a:t>()</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0"/>
              </a:spcAft>
              <a:buNone/>
            </a:pPr>
            <a:r>
              <a:rPr b="1" i="1" lang="en" sz="1100">
                <a:solidFill>
                  <a:srgbClr val="60A0B0"/>
                </a:solidFill>
                <a:highlight>
                  <a:srgbClr val="F7F7F7"/>
                </a:highlight>
                <a:latin typeface="Courier New"/>
                <a:ea typeface="Courier New"/>
                <a:cs typeface="Courier New"/>
                <a:sym typeface="Courier New"/>
              </a:rPr>
              <a:t># Replace "histogram" with "boxplot" or "density" for other types</a:t>
            </a:r>
            <a:endParaRPr b="1" sz="1100">
              <a:solidFill>
                <a:srgbClr val="333333"/>
              </a:solidFill>
              <a:highlight>
                <a:srgbClr val="F7F7F7"/>
              </a:highlight>
              <a:latin typeface="Courier New"/>
              <a:ea typeface="Courier New"/>
              <a:cs typeface="Courier New"/>
              <a:sym typeface="Courier New"/>
            </a:endParaRPr>
          </a:p>
          <a:p>
            <a:pPr indent="0" lvl="0" marL="152400" marR="152400" rtl="0" algn="l">
              <a:lnSpc>
                <a:spcPct val="115000"/>
              </a:lnSpc>
              <a:spcBef>
                <a:spcPts val="1500"/>
              </a:spcBef>
              <a:spcAft>
                <a:spcPts val="1500"/>
              </a:spcAft>
              <a:buNone/>
            </a:pPr>
            <a:r>
              <a:rPr b="1" lang="en" sz="1100">
                <a:solidFill>
                  <a:srgbClr val="007020"/>
                </a:solidFill>
                <a:highlight>
                  <a:srgbClr val="F7F7F7"/>
                </a:highlight>
                <a:latin typeface="Courier New"/>
                <a:ea typeface="Courier New"/>
                <a:cs typeface="Courier New"/>
                <a:sym typeface="Courier New"/>
              </a:rPr>
              <a:t>ggMarginal</a:t>
            </a:r>
            <a:r>
              <a:rPr b="1" lang="en" sz="1100">
                <a:solidFill>
                  <a:srgbClr val="333333"/>
                </a:solidFill>
                <a:highlight>
                  <a:srgbClr val="F7F7F7"/>
                </a:highlight>
                <a:latin typeface="Courier New"/>
                <a:ea typeface="Courier New"/>
                <a:cs typeface="Courier New"/>
                <a:sym typeface="Courier New"/>
              </a:rPr>
              <a:t>(p1, </a:t>
            </a:r>
            <a:r>
              <a:rPr b="1" lang="en" sz="1100">
                <a:solidFill>
                  <a:srgbClr val="902000"/>
                </a:solidFill>
                <a:highlight>
                  <a:srgbClr val="F7F7F7"/>
                </a:highlight>
                <a:latin typeface="Courier New"/>
                <a:ea typeface="Courier New"/>
                <a:cs typeface="Courier New"/>
                <a:sym typeface="Courier New"/>
              </a:rPr>
              <a:t>type =</a:t>
            </a:r>
            <a:r>
              <a:rPr b="1" lang="en" sz="1100">
                <a:solidFill>
                  <a:srgbClr val="333333"/>
                </a:solidFill>
                <a:highlight>
                  <a:srgbClr val="F7F7F7"/>
                </a:highlight>
                <a:latin typeface="Courier New"/>
                <a:ea typeface="Courier New"/>
                <a:cs typeface="Courier New"/>
                <a:sym typeface="Courier New"/>
              </a:rPr>
              <a:t> </a:t>
            </a:r>
            <a:r>
              <a:rPr b="1" lang="en" sz="1100">
                <a:solidFill>
                  <a:srgbClr val="4070A0"/>
                </a:solidFill>
                <a:highlight>
                  <a:srgbClr val="F7F7F7"/>
                </a:highlight>
                <a:latin typeface="Courier New"/>
                <a:ea typeface="Courier New"/>
                <a:cs typeface="Courier New"/>
                <a:sym typeface="Courier New"/>
              </a:rPr>
              <a:t>"histogram"</a:t>
            </a:r>
            <a:r>
              <a:rPr b="1" lang="en" sz="1100">
                <a:solidFill>
                  <a:srgbClr val="333333"/>
                </a:solidFill>
                <a:highlight>
                  <a:srgbClr val="F7F7F7"/>
                </a:highlight>
                <a:latin typeface="Courier New"/>
                <a:ea typeface="Courier New"/>
                <a:cs typeface="Courier New"/>
                <a:sym typeface="Courier New"/>
              </a:rPr>
              <a:t>)</a:t>
            </a:r>
            <a:endParaRPr b="1" sz="1100">
              <a:solidFill>
                <a:srgbClr val="333333"/>
              </a:solidFill>
              <a:latin typeface="Courier New"/>
              <a:ea typeface="Courier New"/>
              <a:cs typeface="Courier New"/>
              <a:sym typeface="Courier New"/>
            </a:endParaRPr>
          </a:p>
        </p:txBody>
      </p:sp>
      <p:sp>
        <p:nvSpPr>
          <p:cNvPr id="676" name="Google Shape;676;p71"/>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77" name="Google Shape;677;p71"/>
          <p:cNvPicPr preferRelativeResize="0"/>
          <p:nvPr/>
        </p:nvPicPr>
        <p:blipFill>
          <a:blip r:embed="rId3">
            <a:alphaModFix/>
          </a:blip>
          <a:stretch>
            <a:fillRect/>
          </a:stretch>
        </p:blipFill>
        <p:spPr>
          <a:xfrm>
            <a:off x="152400" y="1264225"/>
            <a:ext cx="4826725" cy="363475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2"/>
          <p:cNvSpPr txBox="1"/>
          <p:nvPr>
            <p:ph idx="4294967295" type="title"/>
          </p:nvPr>
        </p:nvSpPr>
        <p:spPr>
          <a:xfrm>
            <a:off x="759200" y="112525"/>
            <a:ext cx="75846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chemeClr val="dk1"/>
                </a:solidFill>
              </a:rPr>
              <a:t>Learning Time and Science Scores by Gender</a:t>
            </a:r>
            <a:endParaRPr sz="2400">
              <a:solidFill>
                <a:schemeClr val="dk1"/>
              </a:solidFill>
            </a:endParaRPr>
          </a:p>
          <a:p>
            <a:pPr indent="0" lvl="0" marL="0" rtl="0" algn="l">
              <a:spcBef>
                <a:spcPts val="0"/>
              </a:spcBef>
              <a:spcAft>
                <a:spcPts val="0"/>
              </a:spcAft>
              <a:buSzPts val="990"/>
              <a:buNone/>
            </a:pPr>
            <a:r>
              <a:rPr b="0" lang="en" sz="1275">
                <a:solidFill>
                  <a:schemeClr val="dk1"/>
                </a:solidFill>
              </a:rPr>
              <a:t>Plotting the conditional (x-y) relationship </a:t>
            </a:r>
            <a:endParaRPr sz="2400">
              <a:solidFill>
                <a:schemeClr val="dk1"/>
              </a:solidFill>
            </a:endParaRPr>
          </a:p>
        </p:txBody>
      </p:sp>
      <p:sp>
        <p:nvSpPr>
          <p:cNvPr id="683" name="Google Shape;683;p72"/>
          <p:cNvSpPr txBox="1"/>
          <p:nvPr/>
        </p:nvSpPr>
        <p:spPr>
          <a:xfrm>
            <a:off x="5131525" y="1462275"/>
            <a:ext cx="3659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p2 &lt;-</a:t>
            </a: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ggplot</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data =</a:t>
            </a:r>
            <a:r>
              <a:rPr lang="en" sz="1000">
                <a:solidFill>
                  <a:srgbClr val="333333"/>
                </a:solidFill>
                <a:latin typeface="Courier New"/>
                <a:ea typeface="Courier New"/>
                <a:cs typeface="Courier New"/>
                <a:sym typeface="Courier New"/>
              </a:rPr>
              <a:t> dat_small,</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mapping =</a:t>
            </a:r>
            <a:r>
              <a:rPr lang="en" sz="1000">
                <a:solidFill>
                  <a:srgbClr val="333333"/>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aes</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x =</a:t>
            </a:r>
            <a:r>
              <a:rPr lang="en" sz="1000">
                <a:solidFill>
                  <a:srgbClr val="333333"/>
                </a:solidFill>
                <a:latin typeface="Courier New"/>
                <a:ea typeface="Courier New"/>
                <a:cs typeface="Courier New"/>
                <a:sym typeface="Courier New"/>
              </a:rPr>
              <a:t> learning, </a:t>
            </a:r>
            <a:r>
              <a:rPr lang="en" sz="1000">
                <a:solidFill>
                  <a:srgbClr val="902000"/>
                </a:solidFill>
                <a:latin typeface="Courier New"/>
                <a:ea typeface="Courier New"/>
                <a:cs typeface="Courier New"/>
                <a:sym typeface="Courier New"/>
              </a:rPr>
              <a:t>y =</a:t>
            </a:r>
            <a:r>
              <a:rPr lang="en" sz="1000">
                <a:solidFill>
                  <a:srgbClr val="333333"/>
                </a:solidFill>
                <a:latin typeface="Courier New"/>
                <a:ea typeface="Courier New"/>
                <a:cs typeface="Courier New"/>
                <a:sym typeface="Courier New"/>
              </a:rPr>
              <a:t> science,</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colour =</a:t>
            </a:r>
            <a:r>
              <a:rPr lang="en" sz="1000">
                <a:solidFill>
                  <a:srgbClr val="333333"/>
                </a:solidFill>
                <a:latin typeface="Courier New"/>
                <a:ea typeface="Courier New"/>
                <a:cs typeface="Courier New"/>
                <a:sym typeface="Courier New"/>
              </a:rPr>
              <a:t> sex))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geom_point</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geom_smooth</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method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"loess"</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labs</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x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"Weekly Learning Time"</a:t>
            </a: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y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"Science Scores"</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theme_bw</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theme</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legend.position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"bottom"</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legend.title =</a:t>
            </a:r>
            <a:r>
              <a:rPr lang="en" sz="1000">
                <a:solidFill>
                  <a:srgbClr val="333333"/>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element_blank</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p2</a:t>
            </a:r>
            <a:endParaRPr sz="1000">
              <a:solidFill>
                <a:srgbClr val="333333"/>
              </a:solidFill>
              <a:latin typeface="Courier New"/>
              <a:ea typeface="Courier New"/>
              <a:cs typeface="Courier New"/>
              <a:sym typeface="Courier New"/>
            </a:endParaRPr>
          </a:p>
        </p:txBody>
      </p:sp>
      <p:sp>
        <p:nvSpPr>
          <p:cNvPr id="684" name="Google Shape;684;p72"/>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pic>
        <p:nvPicPr>
          <p:cNvPr id="685" name="Google Shape;685;p72"/>
          <p:cNvPicPr preferRelativeResize="0"/>
          <p:nvPr/>
        </p:nvPicPr>
        <p:blipFill>
          <a:blip r:embed="rId3">
            <a:alphaModFix/>
          </a:blip>
          <a:stretch>
            <a:fillRect/>
          </a:stretch>
        </p:blipFill>
        <p:spPr>
          <a:xfrm>
            <a:off x="304800" y="1168975"/>
            <a:ext cx="4826725" cy="36454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3"/>
          <p:cNvSpPr txBox="1"/>
          <p:nvPr/>
        </p:nvSpPr>
        <p:spPr>
          <a:xfrm>
            <a:off x="5787650" y="1259025"/>
            <a:ext cx="30000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200" u="none" cap="none" strike="noStrike">
                <a:solidFill>
                  <a:srgbClr val="007020"/>
                </a:solidFill>
                <a:latin typeface="Courier New"/>
                <a:ea typeface="Courier New"/>
                <a:cs typeface="Courier New"/>
                <a:sym typeface="Courier New"/>
              </a:rPr>
              <a:t>ggplot</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902000"/>
                </a:solidFill>
                <a:latin typeface="Courier New"/>
                <a:ea typeface="Courier New"/>
                <a:cs typeface="Courier New"/>
                <a:sym typeface="Courier New"/>
              </a:rPr>
              <a:t>data =</a:t>
            </a:r>
            <a:r>
              <a:rPr b="1" i="0" lang="en" sz="1200" u="none" cap="none" strike="noStrike">
                <a:solidFill>
                  <a:srgbClr val="333333"/>
                </a:solidFill>
                <a:latin typeface="Courier New"/>
                <a:ea typeface="Courier New"/>
                <a:cs typeface="Courier New"/>
                <a:sym typeface="Courier New"/>
              </a:rPr>
              <a:t> dat_small,</a:t>
            </a:r>
            <a:endParaRPr b="1" i="0" sz="12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902000"/>
                </a:solidFill>
                <a:latin typeface="Courier New"/>
                <a:ea typeface="Courier New"/>
                <a:cs typeface="Courier New"/>
                <a:sym typeface="Courier New"/>
              </a:rPr>
              <a:t>mapping =</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007020"/>
                </a:solidFill>
                <a:latin typeface="Courier New"/>
                <a:ea typeface="Courier New"/>
                <a:cs typeface="Courier New"/>
                <a:sym typeface="Courier New"/>
              </a:rPr>
              <a:t>aes</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902000"/>
                </a:solidFill>
                <a:latin typeface="Courier New"/>
                <a:ea typeface="Courier New"/>
                <a:cs typeface="Courier New"/>
                <a:sym typeface="Courier New"/>
              </a:rPr>
              <a:t>x =</a:t>
            </a:r>
            <a:r>
              <a:rPr b="1" i="0" lang="en" sz="1200" u="none" cap="none" strike="noStrike">
                <a:solidFill>
                  <a:srgbClr val="333333"/>
                </a:solidFill>
                <a:latin typeface="Courier New"/>
                <a:ea typeface="Courier New"/>
                <a:cs typeface="Courier New"/>
                <a:sym typeface="Courier New"/>
              </a:rPr>
              <a:t> learning, </a:t>
            </a:r>
            <a:r>
              <a:rPr b="1" i="0" lang="en" sz="1200" u="none" cap="none" strike="noStrike">
                <a:solidFill>
                  <a:srgbClr val="902000"/>
                </a:solidFill>
                <a:latin typeface="Courier New"/>
                <a:ea typeface="Courier New"/>
                <a:cs typeface="Courier New"/>
                <a:sym typeface="Courier New"/>
              </a:rPr>
              <a:t>y =</a:t>
            </a:r>
            <a:r>
              <a:rPr b="1" i="0" lang="en" sz="1200" u="none" cap="none" strike="noStrike">
                <a:solidFill>
                  <a:srgbClr val="333333"/>
                </a:solidFill>
                <a:latin typeface="Courier New"/>
                <a:ea typeface="Courier New"/>
                <a:cs typeface="Courier New"/>
                <a:sym typeface="Courier New"/>
              </a:rPr>
              <a:t> science, </a:t>
            </a:r>
            <a:r>
              <a:rPr b="1" i="0" lang="en" sz="1200" u="none" cap="none" strike="noStrike">
                <a:solidFill>
                  <a:srgbClr val="902000"/>
                </a:solidFill>
                <a:latin typeface="Courier New"/>
                <a:ea typeface="Courier New"/>
                <a:cs typeface="Courier New"/>
                <a:sym typeface="Courier New"/>
              </a:rPr>
              <a:t>fill =</a:t>
            </a:r>
            <a:r>
              <a:rPr b="1" i="0" lang="en" sz="1200" u="none" cap="none" strike="noStrike">
                <a:solidFill>
                  <a:srgbClr val="333333"/>
                </a:solidFill>
                <a:latin typeface="Courier New"/>
                <a:ea typeface="Courier New"/>
                <a:cs typeface="Courier New"/>
                <a:sym typeface="Courier New"/>
              </a:rPr>
              <a:t> Region)) </a:t>
            </a:r>
            <a:r>
              <a:rPr b="1" i="0" lang="en" sz="1200" u="none" cap="none" strike="noStrike">
                <a:solidFill>
                  <a:srgbClr val="666666"/>
                </a:solidFill>
                <a:latin typeface="Courier New"/>
                <a:ea typeface="Courier New"/>
                <a:cs typeface="Courier New"/>
                <a:sym typeface="Courier New"/>
              </a:rPr>
              <a:t>+</a:t>
            </a:r>
            <a:endParaRPr b="1" i="0" sz="12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 sz="1200" u="none" cap="none" strike="noStrike">
                <a:solidFill>
                  <a:srgbClr val="4070A0"/>
                </a:solidFill>
                <a:latin typeface="Courier New"/>
                <a:ea typeface="Courier New"/>
                <a:cs typeface="Courier New"/>
                <a:sym typeface="Courier New"/>
              </a:rPr>
              <a:t>  </a:t>
            </a:r>
            <a:r>
              <a:rPr b="1" i="0" lang="en" sz="1200" u="none" cap="none" strike="noStrike">
                <a:solidFill>
                  <a:srgbClr val="007020"/>
                </a:solidFill>
                <a:latin typeface="Courier New"/>
                <a:ea typeface="Courier New"/>
                <a:cs typeface="Courier New"/>
                <a:sym typeface="Courier New"/>
              </a:rPr>
              <a:t>geom_point</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007020"/>
                </a:solidFill>
                <a:latin typeface="Courier New"/>
                <a:ea typeface="Courier New"/>
                <a:cs typeface="Courier New"/>
                <a:sym typeface="Courier New"/>
              </a:rPr>
              <a:t>aes</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902000"/>
                </a:solidFill>
                <a:latin typeface="Courier New"/>
                <a:ea typeface="Courier New"/>
                <a:cs typeface="Courier New"/>
                <a:sym typeface="Courier New"/>
              </a:rPr>
              <a:t>colour =</a:t>
            </a:r>
            <a:r>
              <a:rPr b="1" i="0" lang="en" sz="1200" u="none" cap="none" strike="noStrike">
                <a:solidFill>
                  <a:srgbClr val="333333"/>
                </a:solidFill>
                <a:latin typeface="Courier New"/>
                <a:ea typeface="Courier New"/>
                <a:cs typeface="Courier New"/>
                <a:sym typeface="Courier New"/>
              </a:rPr>
              <a:t> sex)) </a:t>
            </a:r>
            <a:r>
              <a:rPr b="1" i="0" lang="en" sz="1200" u="none" cap="none" strike="noStrike">
                <a:solidFill>
                  <a:srgbClr val="666666"/>
                </a:solidFill>
                <a:latin typeface="Courier New"/>
                <a:ea typeface="Courier New"/>
                <a:cs typeface="Courier New"/>
                <a:sym typeface="Courier New"/>
              </a:rPr>
              <a:t>+</a:t>
            </a:r>
            <a:endParaRPr b="1" i="0" sz="12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 sz="1200" u="none" cap="none" strike="noStrike">
                <a:solidFill>
                  <a:srgbClr val="4070A0"/>
                </a:solidFill>
                <a:latin typeface="Courier New"/>
                <a:ea typeface="Courier New"/>
                <a:cs typeface="Courier New"/>
                <a:sym typeface="Courier New"/>
              </a:rPr>
              <a:t>  </a:t>
            </a:r>
            <a:r>
              <a:rPr b="1" i="0" lang="en" sz="1200" u="none" cap="none" strike="noStrike">
                <a:solidFill>
                  <a:srgbClr val="007020"/>
                </a:solidFill>
                <a:latin typeface="Courier New"/>
                <a:ea typeface="Courier New"/>
                <a:cs typeface="Courier New"/>
                <a:sym typeface="Courier New"/>
              </a:rPr>
              <a:t>geom_smooth</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902000"/>
                </a:solidFill>
                <a:latin typeface="Courier New"/>
                <a:ea typeface="Courier New"/>
                <a:cs typeface="Courier New"/>
                <a:sym typeface="Courier New"/>
              </a:rPr>
              <a:t>method =</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4070A0"/>
                </a:solidFill>
                <a:latin typeface="Courier New"/>
                <a:ea typeface="Courier New"/>
                <a:cs typeface="Courier New"/>
                <a:sym typeface="Courier New"/>
              </a:rPr>
              <a:t>"loess"</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666666"/>
                </a:solidFill>
                <a:latin typeface="Courier New"/>
                <a:ea typeface="Courier New"/>
                <a:cs typeface="Courier New"/>
                <a:sym typeface="Courier New"/>
              </a:rPr>
              <a:t>+</a:t>
            </a:r>
            <a:endParaRPr b="1" i="0" sz="12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1" i="0" lang="en" sz="1200" u="none" cap="none" strike="noStrike">
                <a:solidFill>
                  <a:srgbClr val="4070A0"/>
                </a:solidFill>
                <a:latin typeface="Courier New"/>
                <a:ea typeface="Courier New"/>
                <a:cs typeface="Courier New"/>
                <a:sym typeface="Courier New"/>
              </a:rPr>
              <a:t>  </a:t>
            </a:r>
            <a:r>
              <a:rPr b="1" i="0" lang="en" sz="1200" u="none" cap="none" strike="noStrike">
                <a:solidFill>
                  <a:srgbClr val="007020"/>
                </a:solidFill>
                <a:latin typeface="Courier New"/>
                <a:ea typeface="Courier New"/>
                <a:cs typeface="Courier New"/>
                <a:sym typeface="Courier New"/>
              </a:rPr>
              <a:t>labs</a:t>
            </a:r>
            <a:r>
              <a:rPr b="1" i="0" lang="en" sz="1200" u="none" cap="none" strike="noStrike">
                <a:solidFill>
                  <a:srgbClr val="333333"/>
                </a:solidFill>
                <a:latin typeface="Courier New"/>
                <a:ea typeface="Courier New"/>
                <a:cs typeface="Courier New"/>
                <a:sym typeface="Courier New"/>
              </a:rPr>
              <a:t>(</a:t>
            </a:r>
            <a:r>
              <a:rPr b="1" i="0" lang="en" sz="1200" u="none" cap="none" strike="noStrike">
                <a:solidFill>
                  <a:srgbClr val="902000"/>
                </a:solidFill>
                <a:latin typeface="Courier New"/>
                <a:ea typeface="Courier New"/>
                <a:cs typeface="Courier New"/>
                <a:sym typeface="Courier New"/>
              </a:rPr>
              <a:t>x =</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4070A0"/>
                </a:solidFill>
                <a:latin typeface="Courier New"/>
                <a:ea typeface="Courier New"/>
                <a:cs typeface="Courier New"/>
                <a:sym typeface="Courier New"/>
              </a:rPr>
              <a:t>"Weekly Learning Time"</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902000"/>
                </a:solidFill>
                <a:latin typeface="Courier New"/>
                <a:ea typeface="Courier New"/>
                <a:cs typeface="Courier New"/>
                <a:sym typeface="Courier New"/>
              </a:rPr>
              <a:t>y =</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4070A0"/>
                </a:solidFill>
                <a:latin typeface="Courier New"/>
                <a:ea typeface="Courier New"/>
                <a:cs typeface="Courier New"/>
                <a:sym typeface="Courier New"/>
              </a:rPr>
              <a:t>"Science Scores"</a:t>
            </a:r>
            <a:r>
              <a:rPr b="1" i="0" lang="en" sz="1200" u="none" cap="none" strike="noStrike">
                <a:solidFill>
                  <a:srgbClr val="333333"/>
                </a:solidFill>
                <a:latin typeface="Courier New"/>
                <a:ea typeface="Courier New"/>
                <a:cs typeface="Courier New"/>
                <a:sym typeface="Courier New"/>
              </a:rPr>
              <a:t>) </a:t>
            </a:r>
            <a:r>
              <a:rPr b="1" i="0" lang="en" sz="1200" u="none" cap="none" strike="noStrike">
                <a:solidFill>
                  <a:srgbClr val="666666"/>
                </a:solidFill>
                <a:latin typeface="Courier New"/>
                <a:ea typeface="Courier New"/>
                <a:cs typeface="Courier New"/>
                <a:sym typeface="Courier New"/>
              </a:rPr>
              <a:t>+</a:t>
            </a:r>
            <a:endParaRPr b="1" i="0" sz="1200" u="none" cap="none" strike="noStrike">
              <a:solidFill>
                <a:srgbClr val="333333"/>
              </a:solidFill>
              <a:latin typeface="Courier New"/>
              <a:ea typeface="Courier New"/>
              <a:cs typeface="Courier New"/>
              <a:sym typeface="Courier New"/>
            </a:endParaRPr>
          </a:p>
          <a:p>
            <a:pPr indent="0" lvl="0" marL="152400" marR="152400" rtl="0" algn="l">
              <a:lnSpc>
                <a:spcPct val="115000"/>
              </a:lnSpc>
              <a:spcBef>
                <a:spcPts val="0"/>
              </a:spcBef>
              <a:spcAft>
                <a:spcPts val="1500"/>
              </a:spcAft>
              <a:buClr>
                <a:srgbClr val="000000"/>
              </a:buClr>
              <a:buSzPts val="1000"/>
              <a:buFont typeface="Arial"/>
              <a:buNone/>
            </a:pPr>
            <a:r>
              <a:rPr b="1" i="0" lang="en" sz="1200" u="none" cap="none" strike="noStrike">
                <a:solidFill>
                  <a:srgbClr val="4070A0"/>
                </a:solidFill>
                <a:latin typeface="Courier New"/>
                <a:ea typeface="Courier New"/>
                <a:cs typeface="Courier New"/>
                <a:sym typeface="Courier New"/>
              </a:rPr>
              <a:t>  </a:t>
            </a:r>
            <a:r>
              <a:rPr b="1" i="0" lang="en" sz="1200" u="none" cap="none" strike="noStrike">
                <a:solidFill>
                  <a:srgbClr val="007020"/>
                </a:solidFill>
                <a:latin typeface="Courier New"/>
                <a:ea typeface="Courier New"/>
                <a:cs typeface="Courier New"/>
                <a:sym typeface="Courier New"/>
              </a:rPr>
              <a:t>theme_bw</a:t>
            </a:r>
            <a:r>
              <a:rPr b="1" i="0" lang="en" sz="1200" u="none" cap="none" strike="noStrike">
                <a:solidFill>
                  <a:srgbClr val="333333"/>
                </a:solidFill>
                <a:latin typeface="Courier New"/>
                <a:ea typeface="Courier New"/>
                <a:cs typeface="Courier New"/>
                <a:sym typeface="Courier New"/>
              </a:rPr>
              <a:t>()</a:t>
            </a:r>
            <a:endParaRPr b="1" i="0" sz="1200" u="none" cap="none" strike="noStrike">
              <a:solidFill>
                <a:srgbClr val="333333"/>
              </a:solidFill>
              <a:latin typeface="Courier New"/>
              <a:ea typeface="Courier New"/>
              <a:cs typeface="Courier New"/>
              <a:sym typeface="Courier New"/>
            </a:endParaRPr>
          </a:p>
        </p:txBody>
      </p:sp>
      <p:pic>
        <p:nvPicPr>
          <p:cNvPr id="691" name="Google Shape;691;p73"/>
          <p:cNvPicPr preferRelativeResize="0"/>
          <p:nvPr/>
        </p:nvPicPr>
        <p:blipFill rotWithShape="1">
          <a:blip r:embed="rId3">
            <a:alphaModFix/>
          </a:blip>
          <a:srcRect b="0" l="0" r="0" t="0"/>
          <a:stretch/>
        </p:blipFill>
        <p:spPr>
          <a:xfrm>
            <a:off x="347575" y="806325"/>
            <a:ext cx="5482850" cy="4218374"/>
          </a:xfrm>
          <a:prstGeom prst="rect">
            <a:avLst/>
          </a:prstGeom>
          <a:noFill/>
          <a:ln>
            <a:noFill/>
          </a:ln>
        </p:spPr>
      </p:pic>
      <p:sp>
        <p:nvSpPr>
          <p:cNvPr id="692" name="Google Shape;692;p73"/>
          <p:cNvSpPr txBox="1"/>
          <p:nvPr/>
        </p:nvSpPr>
        <p:spPr>
          <a:xfrm>
            <a:off x="6651875" y="4743300"/>
            <a:ext cx="2411700" cy="4002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0"/>
              </a:spcBef>
              <a:spcAft>
                <a:spcPts val="1000"/>
              </a:spcAft>
              <a:buClr>
                <a:srgbClr val="000000"/>
              </a:buClr>
              <a:buSzPts val="1400"/>
              <a:buFont typeface="Arial"/>
              <a:buNone/>
            </a:pPr>
            <a:r>
              <a:rPr b="0" i="0" lang="en" sz="1400" u="none" cap="none" strike="noStrike">
                <a:solidFill>
                  <a:srgbClr val="2D3B45"/>
                </a:solidFill>
                <a:highlight>
                  <a:srgbClr val="FFFFFF"/>
                </a:highlight>
                <a:latin typeface="Nunito"/>
                <a:ea typeface="Nunito"/>
                <a:cs typeface="Nunito"/>
                <a:sym typeface="Nunito"/>
              </a:rPr>
              <a:t>Bulut &amp; Dejardins (2019)</a:t>
            </a:r>
            <a:endParaRPr b="0" i="0" sz="1400" u="none" cap="none" strike="noStrike">
              <a:solidFill>
                <a:srgbClr val="000000"/>
              </a:solidFill>
              <a:latin typeface="Nunito"/>
              <a:ea typeface="Nunito"/>
              <a:cs typeface="Nunito"/>
              <a:sym typeface="Nunito"/>
            </a:endParaRPr>
          </a:p>
        </p:txBody>
      </p:sp>
      <p:sp>
        <p:nvSpPr>
          <p:cNvPr id="693" name="Google Shape;693;p73"/>
          <p:cNvSpPr txBox="1"/>
          <p:nvPr>
            <p:ph idx="4294967295" type="title"/>
          </p:nvPr>
        </p:nvSpPr>
        <p:spPr>
          <a:xfrm>
            <a:off x="347575" y="112525"/>
            <a:ext cx="8567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rgbClr val="4A86E8"/>
                </a:solidFill>
              </a:rPr>
              <a:t>Learning Time and Science Scores by Gender and Region</a:t>
            </a:r>
            <a:endParaRPr sz="2400">
              <a:solidFill>
                <a:srgbClr val="4A86E8"/>
              </a:solidFill>
            </a:endParaRPr>
          </a:p>
          <a:p>
            <a:pPr indent="0" lvl="0" marL="0" rtl="0" algn="l">
              <a:spcBef>
                <a:spcPts val="0"/>
              </a:spcBef>
              <a:spcAft>
                <a:spcPts val="0"/>
              </a:spcAft>
              <a:buSzPts val="990"/>
              <a:buNone/>
            </a:pPr>
            <a:r>
              <a:rPr b="0" lang="en" sz="1275">
                <a:solidFill>
                  <a:srgbClr val="4A86E8"/>
                </a:solidFill>
              </a:rPr>
              <a:t>Plotting the conditional (x-y) relationship </a:t>
            </a:r>
            <a:endParaRPr sz="2400">
              <a:solidFill>
                <a:srgbClr val="4A86E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4"/>
          <p:cNvSpPr txBox="1"/>
          <p:nvPr/>
        </p:nvSpPr>
        <p:spPr>
          <a:xfrm>
            <a:off x="5400950" y="912100"/>
            <a:ext cx="3662400" cy="3971100"/>
          </a:xfrm>
          <a:prstGeom prst="rect">
            <a:avLst/>
          </a:prstGeom>
          <a:noFill/>
          <a:ln>
            <a:noFill/>
          </a:ln>
        </p:spPr>
        <p:txBody>
          <a:bodyPr anchorCtr="0" anchor="t" bIns="91425" lIns="91425" spcFirstLastPara="1" rIns="91425" wrap="square" tIns="91425">
            <a:spAutoFit/>
          </a:bodyPr>
          <a:lstStyle/>
          <a:p>
            <a:pPr indent="0" lvl="0" marL="152400" marR="152400" rtl="0" algn="l">
              <a:lnSpc>
                <a:spcPct val="100000"/>
              </a:lnSpc>
              <a:spcBef>
                <a:spcPts val="0"/>
              </a:spcBef>
              <a:spcAft>
                <a:spcPts val="0"/>
              </a:spcAft>
              <a:buClr>
                <a:srgbClr val="000000"/>
              </a:buClr>
              <a:buSzPts val="1000"/>
              <a:buFont typeface="Arial"/>
              <a:buNone/>
            </a:pPr>
            <a:r>
              <a:rPr b="1" lang="en" sz="1200">
                <a:solidFill>
                  <a:srgbClr val="007020"/>
                </a:solidFill>
                <a:highlight>
                  <a:srgbClr val="F7F7F7"/>
                </a:highlight>
                <a:latin typeface="Courier New"/>
                <a:ea typeface="Courier New"/>
                <a:cs typeface="Courier New"/>
                <a:sym typeface="Courier New"/>
              </a:rPr>
              <a:t>ggplot</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data =</a:t>
            </a:r>
            <a:r>
              <a:rPr b="1" lang="en" sz="1200">
                <a:solidFill>
                  <a:srgbClr val="333333"/>
                </a:solidFill>
                <a:highlight>
                  <a:srgbClr val="F7F7F7"/>
                </a:highlight>
                <a:latin typeface="Courier New"/>
                <a:ea typeface="Courier New"/>
                <a:cs typeface="Courier New"/>
                <a:sym typeface="Courier New"/>
              </a:rPr>
              <a:t> dat_small,</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333333"/>
                </a:solidFill>
                <a:highlight>
                  <a:srgbClr val="F7F7F7"/>
                </a:highlight>
                <a:latin typeface="Courier New"/>
                <a:ea typeface="Courier New"/>
                <a:cs typeface="Courier New"/>
                <a:sym typeface="Courier New"/>
              </a:rPr>
              <a:t>       </a:t>
            </a:r>
            <a:r>
              <a:rPr b="1" lang="en" sz="1200">
                <a:solidFill>
                  <a:srgbClr val="902000"/>
                </a:solidFill>
                <a:highlight>
                  <a:srgbClr val="F7F7F7"/>
                </a:highlight>
                <a:latin typeface="Courier New"/>
                <a:ea typeface="Courier New"/>
                <a:cs typeface="Courier New"/>
                <a:sym typeface="Courier New"/>
              </a:rPr>
              <a:t>mapping =</a:t>
            </a:r>
            <a:r>
              <a:rPr b="1" lang="en" sz="1200">
                <a:solidFill>
                  <a:srgbClr val="333333"/>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aes</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x =</a:t>
            </a:r>
            <a:r>
              <a:rPr b="1" lang="en" sz="1200">
                <a:solidFill>
                  <a:srgbClr val="333333"/>
                </a:solidFill>
                <a:highlight>
                  <a:srgbClr val="F7F7F7"/>
                </a:highlight>
                <a:latin typeface="Courier New"/>
                <a:ea typeface="Courier New"/>
                <a:cs typeface="Courier New"/>
                <a:sym typeface="Courier New"/>
              </a:rPr>
              <a:t> learning, </a:t>
            </a:r>
            <a:r>
              <a:rPr b="1" lang="en" sz="1200">
                <a:solidFill>
                  <a:srgbClr val="902000"/>
                </a:solidFill>
                <a:highlight>
                  <a:srgbClr val="F7F7F7"/>
                </a:highlight>
                <a:latin typeface="Courier New"/>
                <a:ea typeface="Courier New"/>
                <a:cs typeface="Courier New"/>
                <a:sym typeface="Courier New"/>
              </a:rPr>
              <a:t>y =</a:t>
            </a:r>
            <a:r>
              <a:rPr b="1" lang="en" sz="1200">
                <a:solidFill>
                  <a:srgbClr val="333333"/>
                </a:solidFill>
                <a:highlight>
                  <a:srgbClr val="F7F7F7"/>
                </a:highlight>
                <a:latin typeface="Courier New"/>
                <a:ea typeface="Courier New"/>
                <a:cs typeface="Courier New"/>
                <a:sym typeface="Courier New"/>
              </a:rPr>
              <a:t> science))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geom_point</a:t>
            </a:r>
            <a:r>
              <a:rPr b="1" lang="en" sz="1200">
                <a:solidFill>
                  <a:srgbClr val="333333"/>
                </a:solidFill>
                <a:highlight>
                  <a:srgbClr val="F7F7F7"/>
                </a:highlight>
                <a:latin typeface="Courier New"/>
                <a:ea typeface="Courier New"/>
                <a:cs typeface="Courier New"/>
                <a:sym typeface="Courier New"/>
              </a:rPr>
              <a:t>()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geom_smooth</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method =</a:t>
            </a:r>
            <a:r>
              <a:rPr b="1" lang="en" sz="1200">
                <a:solidFill>
                  <a:srgbClr val="333333"/>
                </a:solidFill>
                <a:highlight>
                  <a:srgbClr val="F7F7F7"/>
                </a:highlight>
                <a:latin typeface="Courier New"/>
                <a:ea typeface="Courier New"/>
                <a:cs typeface="Courier New"/>
                <a:sym typeface="Courier New"/>
              </a:rPr>
              <a:t> </a:t>
            </a:r>
            <a:r>
              <a:rPr b="1" lang="en" sz="1200">
                <a:solidFill>
                  <a:srgbClr val="4070A0"/>
                </a:solidFill>
                <a:highlight>
                  <a:srgbClr val="F7F7F7"/>
                </a:highlight>
                <a:latin typeface="Courier New"/>
                <a:ea typeface="Courier New"/>
                <a:cs typeface="Courier New"/>
                <a:sym typeface="Courier New"/>
              </a:rPr>
              <a:t>"loess"</a:t>
            </a:r>
            <a:r>
              <a:rPr b="1" lang="en" sz="1200">
                <a:solidFill>
                  <a:srgbClr val="333333"/>
                </a:solidFill>
                <a:highlight>
                  <a:srgbClr val="F7F7F7"/>
                </a:highlight>
                <a:latin typeface="Courier New"/>
                <a:ea typeface="Courier New"/>
                <a:cs typeface="Courier New"/>
                <a:sym typeface="Courier New"/>
              </a:rPr>
              <a:t>)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labs</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x =</a:t>
            </a:r>
            <a:r>
              <a:rPr b="1" lang="en" sz="1200">
                <a:solidFill>
                  <a:srgbClr val="333333"/>
                </a:solidFill>
                <a:highlight>
                  <a:srgbClr val="F7F7F7"/>
                </a:highlight>
                <a:latin typeface="Courier New"/>
                <a:ea typeface="Courier New"/>
                <a:cs typeface="Courier New"/>
                <a:sym typeface="Courier New"/>
              </a:rPr>
              <a:t> </a:t>
            </a:r>
            <a:r>
              <a:rPr b="1" lang="en" sz="1200">
                <a:solidFill>
                  <a:srgbClr val="4070A0"/>
                </a:solidFill>
                <a:highlight>
                  <a:srgbClr val="F7F7F7"/>
                </a:highlight>
                <a:latin typeface="Courier New"/>
                <a:ea typeface="Courier New"/>
                <a:cs typeface="Courier New"/>
                <a:sym typeface="Courier New"/>
              </a:rPr>
              <a:t>"Weekly Learning Time"</a:t>
            </a:r>
            <a:r>
              <a:rPr b="1" lang="en" sz="1200">
                <a:solidFill>
                  <a:srgbClr val="333333"/>
                </a:solidFill>
                <a:highlight>
                  <a:srgbClr val="F7F7F7"/>
                </a:highlight>
                <a:latin typeface="Courier New"/>
                <a:ea typeface="Courier New"/>
                <a:cs typeface="Courier New"/>
                <a:sym typeface="Courier New"/>
              </a:rPr>
              <a:t>, </a:t>
            </a:r>
            <a:r>
              <a:rPr b="1" lang="en" sz="1200">
                <a:solidFill>
                  <a:srgbClr val="902000"/>
                </a:solidFill>
                <a:highlight>
                  <a:srgbClr val="F7F7F7"/>
                </a:highlight>
                <a:latin typeface="Courier New"/>
                <a:ea typeface="Courier New"/>
                <a:cs typeface="Courier New"/>
                <a:sym typeface="Courier New"/>
              </a:rPr>
              <a:t>y =</a:t>
            </a:r>
            <a:r>
              <a:rPr b="1" lang="en" sz="1200">
                <a:solidFill>
                  <a:srgbClr val="333333"/>
                </a:solidFill>
                <a:highlight>
                  <a:srgbClr val="F7F7F7"/>
                </a:highlight>
                <a:latin typeface="Courier New"/>
                <a:ea typeface="Courier New"/>
                <a:cs typeface="Courier New"/>
                <a:sym typeface="Courier New"/>
              </a:rPr>
              <a:t> </a:t>
            </a:r>
            <a:r>
              <a:rPr b="1" lang="en" sz="1200">
                <a:solidFill>
                  <a:srgbClr val="4070A0"/>
                </a:solidFill>
                <a:highlight>
                  <a:srgbClr val="F7F7F7"/>
                </a:highlight>
                <a:latin typeface="Courier New"/>
                <a:ea typeface="Courier New"/>
                <a:cs typeface="Courier New"/>
                <a:sym typeface="Courier New"/>
              </a:rPr>
              <a:t>"Science Scores"</a:t>
            </a:r>
            <a:r>
              <a:rPr b="1" lang="en" sz="1200">
                <a:solidFill>
                  <a:srgbClr val="333333"/>
                </a:solidFill>
                <a:highlight>
                  <a:srgbClr val="F7F7F7"/>
                </a:highlight>
                <a:latin typeface="Courier New"/>
                <a:ea typeface="Courier New"/>
                <a:cs typeface="Courier New"/>
                <a:sym typeface="Courier New"/>
              </a:rPr>
              <a:t>)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theme_bw</a:t>
            </a:r>
            <a:r>
              <a:rPr b="1" lang="en" sz="1200">
                <a:solidFill>
                  <a:srgbClr val="333333"/>
                </a:solidFill>
                <a:highlight>
                  <a:srgbClr val="F7F7F7"/>
                </a:highlight>
                <a:latin typeface="Courier New"/>
                <a:ea typeface="Courier New"/>
                <a:cs typeface="Courier New"/>
                <a:sym typeface="Courier New"/>
              </a:rPr>
              <a:t>()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Clr>
                <a:srgbClr val="000000"/>
              </a:buClr>
              <a:buSzPts val="1000"/>
              <a:buFont typeface="Arial"/>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theme</a:t>
            </a:r>
            <a:r>
              <a:rPr b="1" lang="en" sz="1200">
                <a:solidFill>
                  <a:srgbClr val="333333"/>
                </a:solidFill>
                <a:highlight>
                  <a:srgbClr val="F7F7F7"/>
                </a:highlight>
                <a:latin typeface="Courier New"/>
                <a:ea typeface="Courier New"/>
                <a:cs typeface="Courier New"/>
                <a:sym typeface="Courier New"/>
              </a:rPr>
              <a:t>(</a:t>
            </a:r>
            <a:r>
              <a:rPr b="1" lang="en" sz="1200">
                <a:solidFill>
                  <a:srgbClr val="902000"/>
                </a:solidFill>
                <a:highlight>
                  <a:srgbClr val="F7F7F7"/>
                </a:highlight>
                <a:latin typeface="Courier New"/>
                <a:ea typeface="Courier New"/>
                <a:cs typeface="Courier New"/>
                <a:sym typeface="Courier New"/>
              </a:rPr>
              <a:t>legend.title =</a:t>
            </a:r>
            <a:r>
              <a:rPr b="1" lang="en" sz="1200">
                <a:solidFill>
                  <a:srgbClr val="333333"/>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element_blank</a:t>
            </a:r>
            <a:r>
              <a:rPr b="1" lang="en" sz="1200">
                <a:solidFill>
                  <a:srgbClr val="333333"/>
                </a:solidFill>
                <a:highlight>
                  <a:srgbClr val="F7F7F7"/>
                </a:highlight>
                <a:latin typeface="Courier New"/>
                <a:ea typeface="Courier New"/>
                <a:cs typeface="Courier New"/>
                <a:sym typeface="Courier New"/>
              </a:rPr>
              <a:t>()) </a:t>
            </a:r>
            <a:r>
              <a:rPr b="1" lang="en" sz="1200">
                <a:solidFill>
                  <a:srgbClr val="666666"/>
                </a:solidFill>
                <a:highlight>
                  <a:srgbClr val="F7F7F7"/>
                </a:highlight>
                <a:latin typeface="Courier New"/>
                <a:ea typeface="Courier New"/>
                <a:cs typeface="Courier New"/>
                <a:sym typeface="Courier New"/>
              </a:rPr>
              <a:t>+</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0"/>
              </a:spcAft>
              <a:buNone/>
            </a:pPr>
            <a:r>
              <a:rPr b="1" lang="en" sz="1200">
                <a:solidFill>
                  <a:srgbClr val="4070A0"/>
                </a:solidFill>
                <a:highlight>
                  <a:srgbClr val="F7F7F7"/>
                </a:highlight>
                <a:latin typeface="Courier New"/>
                <a:ea typeface="Courier New"/>
                <a:cs typeface="Courier New"/>
                <a:sym typeface="Courier New"/>
              </a:rPr>
              <a:t>  </a:t>
            </a:r>
            <a:r>
              <a:rPr b="1" lang="en" sz="1200">
                <a:solidFill>
                  <a:srgbClr val="007020"/>
                </a:solidFill>
                <a:highlight>
                  <a:srgbClr val="F7F7F7"/>
                </a:highlight>
                <a:latin typeface="Courier New"/>
                <a:ea typeface="Courier New"/>
                <a:cs typeface="Courier New"/>
                <a:sym typeface="Courier New"/>
              </a:rPr>
              <a:t>facet_grid</a:t>
            </a:r>
            <a:r>
              <a:rPr b="1" lang="en" sz="1200">
                <a:solidFill>
                  <a:srgbClr val="333333"/>
                </a:solidFill>
                <a:highlight>
                  <a:srgbClr val="F7F7F7"/>
                </a:highlight>
                <a:latin typeface="Courier New"/>
                <a:ea typeface="Courier New"/>
                <a:cs typeface="Courier New"/>
                <a:sym typeface="Courier New"/>
              </a:rPr>
              <a:t>(sex </a:t>
            </a:r>
            <a:r>
              <a:rPr b="1" lang="en" sz="1200">
                <a:solidFill>
                  <a:srgbClr val="666666"/>
                </a:solidFill>
                <a:highlight>
                  <a:srgbClr val="F7F7F7"/>
                </a:highlight>
                <a:latin typeface="Courier New"/>
                <a:ea typeface="Courier New"/>
                <a:cs typeface="Courier New"/>
                <a:sym typeface="Courier New"/>
              </a:rPr>
              <a:t>~</a:t>
            </a:r>
            <a:r>
              <a:rPr b="1" lang="en" sz="1200">
                <a:solidFill>
                  <a:srgbClr val="4070A0"/>
                </a:solidFill>
                <a:highlight>
                  <a:srgbClr val="F7F7F7"/>
                </a:highlight>
                <a:latin typeface="Courier New"/>
                <a:ea typeface="Courier New"/>
                <a:cs typeface="Courier New"/>
                <a:sym typeface="Courier New"/>
              </a:rPr>
              <a:t> </a:t>
            </a:r>
            <a:r>
              <a:rPr b="1" lang="en" sz="1200">
                <a:solidFill>
                  <a:srgbClr val="333333"/>
                </a:solidFill>
                <a:highlight>
                  <a:srgbClr val="F7F7F7"/>
                </a:highlight>
                <a:latin typeface="Courier New"/>
                <a:ea typeface="Courier New"/>
                <a:cs typeface="Courier New"/>
                <a:sym typeface="Courier New"/>
              </a:rPr>
              <a:t>Region)</a:t>
            </a:r>
            <a:endParaRPr b="1" sz="1200">
              <a:solidFill>
                <a:srgbClr val="333333"/>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1500"/>
              </a:spcAft>
              <a:buClr>
                <a:srgbClr val="000000"/>
              </a:buClr>
              <a:buSzPts val="1000"/>
              <a:buFont typeface="Arial"/>
              <a:buNone/>
            </a:pPr>
            <a:r>
              <a:t/>
            </a:r>
            <a:endParaRPr b="1">
              <a:solidFill>
                <a:srgbClr val="007020"/>
              </a:solidFill>
              <a:latin typeface="Courier New"/>
              <a:ea typeface="Courier New"/>
              <a:cs typeface="Courier New"/>
              <a:sym typeface="Courier New"/>
            </a:endParaRPr>
          </a:p>
        </p:txBody>
      </p:sp>
      <p:sp>
        <p:nvSpPr>
          <p:cNvPr id="699" name="Google Shape;699;p74"/>
          <p:cNvSpPr txBox="1"/>
          <p:nvPr/>
        </p:nvSpPr>
        <p:spPr>
          <a:xfrm>
            <a:off x="6651875" y="4743300"/>
            <a:ext cx="2411700" cy="4002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0"/>
              </a:spcBef>
              <a:spcAft>
                <a:spcPts val="1000"/>
              </a:spcAft>
              <a:buClr>
                <a:srgbClr val="000000"/>
              </a:buClr>
              <a:buSzPts val="1400"/>
              <a:buFont typeface="Arial"/>
              <a:buNone/>
            </a:pPr>
            <a:r>
              <a:rPr b="0" i="0" lang="en" sz="1400" u="none" cap="none" strike="noStrike">
                <a:solidFill>
                  <a:srgbClr val="2D3B45"/>
                </a:solidFill>
                <a:highlight>
                  <a:srgbClr val="FFFFFF"/>
                </a:highlight>
                <a:latin typeface="Nunito"/>
                <a:ea typeface="Nunito"/>
                <a:cs typeface="Nunito"/>
                <a:sym typeface="Nunito"/>
              </a:rPr>
              <a:t>Bulut &amp; Dejardins (2019)</a:t>
            </a:r>
            <a:endParaRPr b="0" i="0" sz="1400" u="none" cap="none" strike="noStrike">
              <a:solidFill>
                <a:srgbClr val="000000"/>
              </a:solidFill>
              <a:latin typeface="Nunito"/>
              <a:ea typeface="Nunito"/>
              <a:cs typeface="Nunito"/>
              <a:sym typeface="Nunito"/>
            </a:endParaRPr>
          </a:p>
        </p:txBody>
      </p:sp>
      <p:sp>
        <p:nvSpPr>
          <p:cNvPr id="700" name="Google Shape;700;p74"/>
          <p:cNvSpPr txBox="1"/>
          <p:nvPr>
            <p:ph idx="4294967295" type="title"/>
          </p:nvPr>
        </p:nvSpPr>
        <p:spPr>
          <a:xfrm>
            <a:off x="347575" y="112525"/>
            <a:ext cx="8567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rgbClr val="4A86E8"/>
                </a:solidFill>
              </a:rPr>
              <a:t>Learning Time and Science Scores by Gender and Region</a:t>
            </a:r>
            <a:endParaRPr sz="2400">
              <a:solidFill>
                <a:srgbClr val="4A86E8"/>
              </a:solidFill>
            </a:endParaRPr>
          </a:p>
          <a:p>
            <a:pPr indent="0" lvl="0" marL="0" rtl="0" algn="l">
              <a:spcBef>
                <a:spcPts val="0"/>
              </a:spcBef>
              <a:spcAft>
                <a:spcPts val="0"/>
              </a:spcAft>
              <a:buSzPts val="990"/>
              <a:buNone/>
            </a:pPr>
            <a:r>
              <a:rPr b="0" lang="en" sz="1275">
                <a:solidFill>
                  <a:srgbClr val="4A86E8"/>
                </a:solidFill>
              </a:rPr>
              <a:t>Plotting the conditional (x-y) relationship </a:t>
            </a:r>
            <a:endParaRPr sz="2400">
              <a:solidFill>
                <a:srgbClr val="4A86E8"/>
              </a:solidFill>
            </a:endParaRPr>
          </a:p>
        </p:txBody>
      </p:sp>
      <p:pic>
        <p:nvPicPr>
          <p:cNvPr id="701" name="Google Shape;701;p74"/>
          <p:cNvPicPr preferRelativeResize="0"/>
          <p:nvPr/>
        </p:nvPicPr>
        <p:blipFill>
          <a:blip r:embed="rId3">
            <a:alphaModFix/>
          </a:blip>
          <a:stretch>
            <a:fillRect/>
          </a:stretch>
        </p:blipFill>
        <p:spPr>
          <a:xfrm>
            <a:off x="419100" y="1064200"/>
            <a:ext cx="4981843" cy="3726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5"/>
          <p:cNvSpPr txBox="1"/>
          <p:nvPr>
            <p:ph idx="4294967295" type="title"/>
          </p:nvPr>
        </p:nvSpPr>
        <p:spPr>
          <a:xfrm>
            <a:off x="759200" y="1125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chemeClr val="dk1"/>
                </a:solidFill>
              </a:rPr>
              <a:t>Learning Time and Science Scores</a:t>
            </a:r>
            <a:endParaRPr sz="2400">
              <a:solidFill>
                <a:schemeClr val="dk1"/>
              </a:solidFill>
            </a:endParaRPr>
          </a:p>
          <a:p>
            <a:pPr indent="0" lvl="0" marL="0" rtl="0" algn="l">
              <a:spcBef>
                <a:spcPts val="0"/>
              </a:spcBef>
              <a:spcAft>
                <a:spcPts val="0"/>
              </a:spcAft>
              <a:buSzPts val="990"/>
              <a:buNone/>
            </a:pPr>
            <a:r>
              <a:rPr b="0" lang="en" sz="1275">
                <a:solidFill>
                  <a:schemeClr val="dk1"/>
                </a:solidFill>
              </a:rPr>
              <a:t>Plotting the conditional (x-y) relationship and marginal density of continuous variables</a:t>
            </a:r>
            <a:endParaRPr sz="2400">
              <a:solidFill>
                <a:schemeClr val="dk1"/>
              </a:solidFill>
            </a:endParaRPr>
          </a:p>
        </p:txBody>
      </p:sp>
      <p:sp>
        <p:nvSpPr>
          <p:cNvPr id="707" name="Google Shape;707;p75"/>
          <p:cNvSpPr txBox="1"/>
          <p:nvPr/>
        </p:nvSpPr>
        <p:spPr>
          <a:xfrm>
            <a:off x="5131525" y="1462275"/>
            <a:ext cx="3659400" cy="23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p2 &lt;-</a:t>
            </a: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ggplot</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data =</a:t>
            </a:r>
            <a:r>
              <a:rPr lang="en" sz="1000">
                <a:solidFill>
                  <a:srgbClr val="333333"/>
                </a:solidFill>
                <a:latin typeface="Courier New"/>
                <a:ea typeface="Courier New"/>
                <a:cs typeface="Courier New"/>
                <a:sym typeface="Courier New"/>
              </a:rPr>
              <a:t> dat_small,</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mapping =</a:t>
            </a:r>
            <a:r>
              <a:rPr lang="en" sz="1000">
                <a:solidFill>
                  <a:srgbClr val="333333"/>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aes</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x =</a:t>
            </a:r>
            <a:r>
              <a:rPr lang="en" sz="1000">
                <a:solidFill>
                  <a:srgbClr val="333333"/>
                </a:solidFill>
                <a:latin typeface="Courier New"/>
                <a:ea typeface="Courier New"/>
                <a:cs typeface="Courier New"/>
                <a:sym typeface="Courier New"/>
              </a:rPr>
              <a:t> learning, </a:t>
            </a:r>
            <a:r>
              <a:rPr lang="en" sz="1000">
                <a:solidFill>
                  <a:srgbClr val="902000"/>
                </a:solidFill>
                <a:latin typeface="Courier New"/>
                <a:ea typeface="Courier New"/>
                <a:cs typeface="Courier New"/>
                <a:sym typeface="Courier New"/>
              </a:rPr>
              <a:t>y =</a:t>
            </a:r>
            <a:r>
              <a:rPr lang="en" sz="1000">
                <a:solidFill>
                  <a:srgbClr val="333333"/>
                </a:solidFill>
                <a:latin typeface="Courier New"/>
                <a:ea typeface="Courier New"/>
                <a:cs typeface="Courier New"/>
                <a:sym typeface="Courier New"/>
              </a:rPr>
              <a:t> science,</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colour =</a:t>
            </a:r>
            <a:r>
              <a:rPr lang="en" sz="1000">
                <a:solidFill>
                  <a:srgbClr val="333333"/>
                </a:solidFill>
                <a:latin typeface="Courier New"/>
                <a:ea typeface="Courier New"/>
                <a:cs typeface="Courier New"/>
                <a:sym typeface="Courier New"/>
              </a:rPr>
              <a:t> sex))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geom_point</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geom_smooth</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method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"loess"</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labs</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x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"Weekly Learning Time"</a:t>
            </a: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y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"Science Scores"</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theme_bw</a:t>
            </a:r>
            <a:r>
              <a:rPr lang="en" sz="1000">
                <a:solidFill>
                  <a:srgbClr val="333333"/>
                </a:solidFill>
                <a:latin typeface="Courier New"/>
                <a:ea typeface="Courier New"/>
                <a:cs typeface="Courier New"/>
                <a:sym typeface="Courier New"/>
              </a:rPr>
              <a:t>() </a:t>
            </a:r>
            <a:r>
              <a:rPr lang="en" sz="1000">
                <a:solidFill>
                  <a:srgbClr val="666666"/>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4070A0"/>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theme</a:t>
            </a:r>
            <a:r>
              <a:rPr lang="en" sz="1000">
                <a:solidFill>
                  <a:srgbClr val="333333"/>
                </a:solidFill>
                <a:latin typeface="Courier New"/>
                <a:ea typeface="Courier New"/>
                <a:cs typeface="Courier New"/>
                <a:sym typeface="Courier New"/>
              </a:rPr>
              <a:t>(</a:t>
            </a:r>
            <a:r>
              <a:rPr lang="en" sz="1000">
                <a:solidFill>
                  <a:srgbClr val="902000"/>
                </a:solidFill>
                <a:latin typeface="Courier New"/>
                <a:ea typeface="Courier New"/>
                <a:cs typeface="Courier New"/>
                <a:sym typeface="Courier New"/>
              </a:rPr>
              <a:t>legend.position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"bottom"</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legend.title =</a:t>
            </a:r>
            <a:r>
              <a:rPr lang="en" sz="1000">
                <a:solidFill>
                  <a:srgbClr val="333333"/>
                </a:solidFill>
                <a:latin typeface="Courier New"/>
                <a:ea typeface="Courier New"/>
                <a:cs typeface="Courier New"/>
                <a:sym typeface="Courier New"/>
              </a:rPr>
              <a:t> </a:t>
            </a:r>
            <a:r>
              <a:rPr b="1" lang="en" sz="1000">
                <a:solidFill>
                  <a:srgbClr val="007020"/>
                </a:solidFill>
                <a:latin typeface="Courier New"/>
                <a:ea typeface="Courier New"/>
                <a:cs typeface="Courier New"/>
                <a:sym typeface="Courier New"/>
              </a:rPr>
              <a:t>element_blank</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333333"/>
              </a:solidFill>
              <a:latin typeface="Courier New"/>
              <a:ea typeface="Courier New"/>
              <a:cs typeface="Courier New"/>
              <a:sym typeface="Courier New"/>
            </a:endParaRPr>
          </a:p>
          <a:p>
            <a:pPr indent="0" lvl="0" marL="152400" marR="152400" rtl="0" algn="l">
              <a:lnSpc>
                <a:spcPct val="115000"/>
              </a:lnSpc>
              <a:spcBef>
                <a:spcPts val="0"/>
              </a:spcBef>
              <a:spcAft>
                <a:spcPts val="1500"/>
              </a:spcAft>
              <a:buNone/>
            </a:pPr>
            <a:r>
              <a:rPr b="1" lang="en" sz="1000">
                <a:solidFill>
                  <a:srgbClr val="007020"/>
                </a:solidFill>
                <a:latin typeface="Courier New"/>
                <a:ea typeface="Courier New"/>
                <a:cs typeface="Courier New"/>
                <a:sym typeface="Courier New"/>
              </a:rPr>
              <a:t>ggMarginal</a:t>
            </a:r>
            <a:r>
              <a:rPr lang="en" sz="1000">
                <a:solidFill>
                  <a:srgbClr val="333333"/>
                </a:solidFill>
                <a:latin typeface="Courier New"/>
                <a:ea typeface="Courier New"/>
                <a:cs typeface="Courier New"/>
                <a:sym typeface="Courier New"/>
              </a:rPr>
              <a:t>(p2, </a:t>
            </a:r>
            <a:r>
              <a:rPr lang="en" sz="1000">
                <a:solidFill>
                  <a:srgbClr val="902000"/>
                </a:solidFill>
                <a:latin typeface="Courier New"/>
                <a:ea typeface="Courier New"/>
                <a:cs typeface="Courier New"/>
                <a:sym typeface="Courier New"/>
              </a:rPr>
              <a:t>type =</a:t>
            </a:r>
            <a:r>
              <a:rPr lang="en" sz="1000">
                <a:solidFill>
                  <a:srgbClr val="333333"/>
                </a:solidFill>
                <a:latin typeface="Courier New"/>
                <a:ea typeface="Courier New"/>
                <a:cs typeface="Courier New"/>
                <a:sym typeface="Courier New"/>
              </a:rPr>
              <a:t> </a:t>
            </a:r>
            <a:r>
              <a:rPr lang="en" sz="1000">
                <a:solidFill>
                  <a:srgbClr val="4070A0"/>
                </a:solidFill>
                <a:latin typeface="Courier New"/>
                <a:ea typeface="Courier New"/>
                <a:cs typeface="Courier New"/>
                <a:sym typeface="Courier New"/>
              </a:rPr>
              <a:t>"density"</a:t>
            </a: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groupColour =</a:t>
            </a:r>
            <a:r>
              <a:rPr lang="en" sz="1000">
                <a:solidFill>
                  <a:srgbClr val="333333"/>
                </a:solidFill>
                <a:latin typeface="Courier New"/>
                <a:ea typeface="Courier New"/>
                <a:cs typeface="Courier New"/>
                <a:sym typeface="Courier New"/>
              </a:rPr>
              <a:t> </a:t>
            </a:r>
            <a:r>
              <a:rPr lang="en" sz="1000">
                <a:solidFill>
                  <a:srgbClr val="007020"/>
                </a:solidFill>
                <a:latin typeface="Courier New"/>
                <a:ea typeface="Courier New"/>
                <a:cs typeface="Courier New"/>
                <a:sym typeface="Courier New"/>
              </a:rPr>
              <a:t>TRUE</a:t>
            </a:r>
            <a:r>
              <a:rPr lang="en" sz="1000">
                <a:solidFill>
                  <a:srgbClr val="333333"/>
                </a:solidFill>
                <a:latin typeface="Courier New"/>
                <a:ea typeface="Courier New"/>
                <a:cs typeface="Courier New"/>
                <a:sym typeface="Courier New"/>
              </a:rPr>
              <a:t>, </a:t>
            </a:r>
            <a:r>
              <a:rPr lang="en" sz="1000">
                <a:solidFill>
                  <a:srgbClr val="902000"/>
                </a:solidFill>
                <a:latin typeface="Courier New"/>
                <a:ea typeface="Courier New"/>
                <a:cs typeface="Courier New"/>
                <a:sym typeface="Courier New"/>
              </a:rPr>
              <a:t>groupFill =</a:t>
            </a:r>
            <a:r>
              <a:rPr lang="en" sz="1000">
                <a:solidFill>
                  <a:srgbClr val="333333"/>
                </a:solidFill>
                <a:latin typeface="Courier New"/>
                <a:ea typeface="Courier New"/>
                <a:cs typeface="Courier New"/>
                <a:sym typeface="Courier New"/>
              </a:rPr>
              <a:t> </a:t>
            </a:r>
            <a:r>
              <a:rPr lang="en" sz="1000">
                <a:solidFill>
                  <a:srgbClr val="007020"/>
                </a:solidFill>
                <a:latin typeface="Courier New"/>
                <a:ea typeface="Courier New"/>
                <a:cs typeface="Courier New"/>
                <a:sym typeface="Courier New"/>
              </a:rPr>
              <a:t>TRUE</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p:txBody>
      </p:sp>
      <p:pic>
        <p:nvPicPr>
          <p:cNvPr id="708" name="Google Shape;708;p75"/>
          <p:cNvPicPr preferRelativeResize="0"/>
          <p:nvPr/>
        </p:nvPicPr>
        <p:blipFill>
          <a:blip r:embed="rId3">
            <a:alphaModFix/>
          </a:blip>
          <a:stretch>
            <a:fillRect/>
          </a:stretch>
        </p:blipFill>
        <p:spPr>
          <a:xfrm>
            <a:off x="403725" y="1111825"/>
            <a:ext cx="4727800" cy="3517130"/>
          </a:xfrm>
          <a:prstGeom prst="rect">
            <a:avLst/>
          </a:prstGeom>
          <a:noFill/>
          <a:ln>
            <a:noFill/>
          </a:ln>
        </p:spPr>
      </p:pic>
      <p:sp>
        <p:nvSpPr>
          <p:cNvPr id="709" name="Google Shape;709;p75"/>
          <p:cNvSpPr txBox="1"/>
          <p:nvPr/>
        </p:nvSpPr>
        <p:spPr>
          <a:xfrm>
            <a:off x="6581775" y="4530650"/>
            <a:ext cx="24117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a:solidFill>
                  <a:srgbClr val="2D3B45"/>
                </a:solidFill>
                <a:highlight>
                  <a:srgbClr val="FFFFFF"/>
                </a:highlight>
                <a:latin typeface="Nunito"/>
                <a:ea typeface="Nunito"/>
                <a:cs typeface="Nunito"/>
                <a:sym typeface="Nunito"/>
              </a:rPr>
              <a:t>Bulut &amp; Dejardins (2019)</a:t>
            </a:r>
            <a:endParaRPr>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76"/>
          <p:cNvPicPr preferRelativeResize="0"/>
          <p:nvPr/>
        </p:nvPicPr>
        <p:blipFill>
          <a:blip r:embed="rId3">
            <a:alphaModFix/>
          </a:blip>
          <a:stretch>
            <a:fillRect/>
          </a:stretch>
        </p:blipFill>
        <p:spPr>
          <a:xfrm>
            <a:off x="116425" y="1052938"/>
            <a:ext cx="5194925" cy="4090575"/>
          </a:xfrm>
          <a:prstGeom prst="rect">
            <a:avLst/>
          </a:prstGeom>
          <a:noFill/>
          <a:ln>
            <a:noFill/>
          </a:ln>
        </p:spPr>
      </p:pic>
      <p:sp>
        <p:nvSpPr>
          <p:cNvPr id="715" name="Google Shape;715;p76"/>
          <p:cNvSpPr txBox="1"/>
          <p:nvPr/>
        </p:nvSpPr>
        <p:spPr>
          <a:xfrm>
            <a:off x="5158475" y="866700"/>
            <a:ext cx="3920400" cy="427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333333"/>
                </a:solidFill>
                <a:latin typeface="Courier New"/>
                <a:ea typeface="Courier New"/>
                <a:cs typeface="Courier New"/>
                <a:sym typeface="Courier New"/>
              </a:rPr>
              <a:t>dat_alluvial &lt;-</a:t>
            </a:r>
            <a:r>
              <a:rPr lang="en" sz="900">
                <a:solidFill>
                  <a:srgbClr val="4070A0"/>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dat[,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r>
              <a:rPr lang="en" sz="900">
                <a:solidFill>
                  <a:srgbClr val="902000"/>
                </a:solidFill>
                <a:latin typeface="Courier New"/>
                <a:ea typeface="Courier New"/>
                <a:cs typeface="Courier New"/>
                <a:sym typeface="Courier New"/>
              </a:rPr>
              <a:t>Freq =</a:t>
            </a:r>
            <a:r>
              <a:rPr lang="en" sz="900">
                <a:solidFill>
                  <a:srgbClr val="333333"/>
                </a:solidFill>
                <a:latin typeface="Courier New"/>
                <a:ea typeface="Courier New"/>
                <a:cs typeface="Courier New"/>
                <a:sym typeface="Courier New"/>
              </a:rPr>
              <a:t> .N),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by =</a:t>
            </a: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c</a:t>
            </a:r>
            <a:r>
              <a:rPr lang="en" sz="900">
                <a:solidFill>
                  <a:srgbClr val="333333"/>
                </a:solidFill>
                <a:latin typeface="Courier New"/>
                <a:ea typeface="Courier New"/>
                <a:cs typeface="Courier New"/>
                <a:sym typeface="Courier New"/>
              </a:rPr>
              <a:t>(</a:t>
            </a:r>
            <a:r>
              <a:rPr lang="en" sz="900">
                <a:solidFill>
                  <a:srgbClr val="4070A0"/>
                </a:solidFill>
                <a:latin typeface="Courier New"/>
                <a:ea typeface="Courier New"/>
                <a:cs typeface="Courier New"/>
                <a:sym typeface="Courier New"/>
              </a:rPr>
              <a:t>"Region"</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"sex"</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"ST123Q02NA"</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ST123Q02NA </a:t>
            </a:r>
            <a:r>
              <a:rPr lang="en" sz="900">
                <a:solidFill>
                  <a:srgbClr val="666666"/>
                </a:solidFill>
                <a:latin typeface="Courier New"/>
                <a:ea typeface="Courier New"/>
                <a:cs typeface="Courier New"/>
                <a:sym typeface="Courier New"/>
              </a:rPr>
              <a:t>:</a:t>
            </a:r>
            <a:r>
              <a:rPr b="1" lang="en" sz="900">
                <a:solidFill>
                  <a:srgbClr val="FF0000"/>
                </a:solidFill>
                <a:latin typeface="Courier New"/>
                <a:ea typeface="Courier New"/>
                <a:cs typeface="Courier New"/>
                <a:sym typeface="Courier New"/>
              </a:rPr>
              <a:t>=</a:t>
            </a: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as.factor</a:t>
            </a:r>
            <a:r>
              <a:rPr lang="en" sz="900">
                <a:solidFill>
                  <a:srgbClr val="333333"/>
                </a:solidFill>
                <a:latin typeface="Courier New"/>
                <a:ea typeface="Courier New"/>
                <a:cs typeface="Courier New"/>
                <a:sym typeface="Courier New"/>
              </a:rPr>
              <a:t>(</a:t>
            </a:r>
            <a:r>
              <a:rPr b="1" lang="en" sz="900">
                <a:solidFill>
                  <a:srgbClr val="007020"/>
                </a:solidFill>
                <a:latin typeface="Courier New"/>
                <a:ea typeface="Courier New"/>
                <a:cs typeface="Courier New"/>
                <a:sym typeface="Courier New"/>
              </a:rPr>
              <a:t>ifelse</a:t>
            </a:r>
            <a:r>
              <a:rPr lang="en" sz="900">
                <a:solidFill>
                  <a:srgbClr val="333333"/>
                </a:solidFill>
                <a:latin typeface="Courier New"/>
                <a:ea typeface="Courier New"/>
                <a:cs typeface="Courier New"/>
                <a:sym typeface="Courier New"/>
              </a:rPr>
              <a:t>(ST123Q02NA </a:t>
            </a:r>
            <a:r>
              <a:rPr lang="en" sz="900">
                <a:solidFill>
                  <a:srgbClr val="666666"/>
                </a:solidFill>
                <a:latin typeface="Courier New"/>
                <a:ea typeface="Courier New"/>
                <a:cs typeface="Courier New"/>
                <a:sym typeface="Courier New"/>
              </a:rPr>
              <a:t>==</a:t>
            </a:r>
            <a:r>
              <a:rPr lang="en" sz="900">
                <a:solidFill>
                  <a:srgbClr val="4070A0"/>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"Missing"</a:t>
            </a:r>
            <a:r>
              <a:rPr lang="en" sz="900">
                <a:solidFill>
                  <a:srgbClr val="333333"/>
                </a:solidFill>
                <a:latin typeface="Courier New"/>
                <a:ea typeface="Courier New"/>
                <a:cs typeface="Courier New"/>
                <a:sym typeface="Courier New"/>
              </a:rPr>
              <a:t>, ST123Q02NA))</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 sz="900">
                <a:solidFill>
                  <a:srgbClr val="007020"/>
                </a:solidFill>
                <a:latin typeface="Courier New"/>
                <a:ea typeface="Courier New"/>
                <a:cs typeface="Courier New"/>
                <a:sym typeface="Courier New"/>
              </a:rPr>
              <a:t>levels</a:t>
            </a:r>
            <a:r>
              <a:rPr lang="en" sz="900">
                <a:solidFill>
                  <a:srgbClr val="333333"/>
                </a:solidFill>
                <a:latin typeface="Courier New"/>
                <a:ea typeface="Courier New"/>
                <a:cs typeface="Courier New"/>
                <a:sym typeface="Courier New"/>
              </a:rPr>
              <a:t>(dat_alluvial</a:t>
            </a:r>
            <a:r>
              <a:rPr lang="en" sz="900">
                <a:solidFill>
                  <a:srgbClr val="666666"/>
                </a:solidFill>
                <a:latin typeface="Courier New"/>
                <a:ea typeface="Courier New"/>
                <a:cs typeface="Courier New"/>
                <a:sym typeface="Courier New"/>
              </a:rPr>
              <a:t>$</a:t>
            </a:r>
            <a:r>
              <a:rPr lang="en" sz="900">
                <a:solidFill>
                  <a:srgbClr val="333333"/>
                </a:solidFill>
                <a:latin typeface="Courier New"/>
                <a:ea typeface="Courier New"/>
                <a:cs typeface="Courier New"/>
                <a:sym typeface="Courier New"/>
              </a:rPr>
              <a:t>ST123Q02NA) &lt;-</a:t>
            </a: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c</a:t>
            </a:r>
            <a:r>
              <a:rPr lang="en" sz="900">
                <a:solidFill>
                  <a:srgbClr val="333333"/>
                </a:solidFill>
                <a:latin typeface="Courier New"/>
                <a:ea typeface="Courier New"/>
                <a:cs typeface="Courier New"/>
                <a:sym typeface="Courier New"/>
              </a:rPr>
              <a:t>(</a:t>
            </a:r>
            <a:r>
              <a:rPr lang="en" sz="900">
                <a:solidFill>
                  <a:srgbClr val="4070A0"/>
                </a:solidFill>
                <a:latin typeface="Courier New"/>
                <a:ea typeface="Courier New"/>
                <a:cs typeface="Courier New"/>
                <a:sym typeface="Courier New"/>
              </a:rPr>
              <a:t>"Strongly disagree"</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"Disagree"</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"Agree"</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"Strongly agree"</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"Missing"</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152400" marR="152400" rtl="0" algn="l">
              <a:lnSpc>
                <a:spcPct val="115000"/>
              </a:lnSpc>
              <a:spcBef>
                <a:spcPts val="0"/>
              </a:spcBef>
              <a:spcAft>
                <a:spcPts val="0"/>
              </a:spcAft>
              <a:buNone/>
            </a:pPr>
            <a:r>
              <a:rPr b="1" lang="en" sz="900">
                <a:solidFill>
                  <a:srgbClr val="007020"/>
                </a:solidFill>
                <a:latin typeface="Courier New"/>
                <a:ea typeface="Courier New"/>
                <a:cs typeface="Courier New"/>
                <a:sym typeface="Courier New"/>
              </a:rPr>
              <a:t>head</a:t>
            </a:r>
            <a:r>
              <a:rPr lang="en" sz="900">
                <a:solidFill>
                  <a:srgbClr val="333333"/>
                </a:solidFill>
                <a:latin typeface="Courier New"/>
                <a:ea typeface="Courier New"/>
                <a:cs typeface="Courier New"/>
                <a:sym typeface="Courier New"/>
              </a:rPr>
              <a:t>(dat_alluvial)</a:t>
            </a:r>
            <a:endParaRPr b="1" sz="900">
              <a:solidFill>
                <a:srgbClr val="007020"/>
              </a:solidFill>
              <a:latin typeface="Courier New"/>
              <a:ea typeface="Courier New"/>
              <a:cs typeface="Courier New"/>
              <a:sym typeface="Courier New"/>
            </a:endParaRPr>
          </a:p>
          <a:p>
            <a:pPr indent="0" lvl="0" marL="0" rtl="0" algn="l">
              <a:spcBef>
                <a:spcPts val="1500"/>
              </a:spcBef>
              <a:spcAft>
                <a:spcPts val="0"/>
              </a:spcAft>
              <a:buNone/>
            </a:pPr>
            <a:r>
              <a:t/>
            </a:r>
            <a:endParaRPr b="1" sz="900">
              <a:solidFill>
                <a:srgbClr val="007020"/>
              </a:solidFill>
              <a:latin typeface="Courier New"/>
              <a:ea typeface="Courier New"/>
              <a:cs typeface="Courier New"/>
              <a:sym typeface="Courier New"/>
            </a:endParaRPr>
          </a:p>
          <a:p>
            <a:pPr indent="0" lvl="0" marL="0" rtl="0" algn="l">
              <a:spcBef>
                <a:spcPts val="0"/>
              </a:spcBef>
              <a:spcAft>
                <a:spcPts val="0"/>
              </a:spcAft>
              <a:buNone/>
            </a:pPr>
            <a:r>
              <a:rPr b="1" lang="en" sz="900">
                <a:solidFill>
                  <a:srgbClr val="007020"/>
                </a:solidFill>
                <a:latin typeface="Courier New"/>
                <a:ea typeface="Courier New"/>
                <a:cs typeface="Courier New"/>
                <a:sym typeface="Courier New"/>
              </a:rPr>
              <a:t>ggplot</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data =</a:t>
            </a:r>
            <a:r>
              <a:rPr lang="en" sz="900">
                <a:solidFill>
                  <a:srgbClr val="333333"/>
                </a:solidFill>
                <a:latin typeface="Courier New"/>
                <a:ea typeface="Courier New"/>
                <a:cs typeface="Courier New"/>
                <a:sym typeface="Courier New"/>
              </a:rPr>
              <a:t> dat_alluvial,</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aes</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axis1 =</a:t>
            </a:r>
            <a:r>
              <a:rPr lang="en" sz="900">
                <a:solidFill>
                  <a:srgbClr val="333333"/>
                </a:solidFill>
                <a:latin typeface="Courier New"/>
                <a:ea typeface="Courier New"/>
                <a:cs typeface="Courier New"/>
                <a:sym typeface="Courier New"/>
              </a:rPr>
              <a:t> Region, </a:t>
            </a:r>
            <a:r>
              <a:rPr lang="en" sz="900">
                <a:solidFill>
                  <a:srgbClr val="902000"/>
                </a:solidFill>
                <a:latin typeface="Courier New"/>
                <a:ea typeface="Courier New"/>
                <a:cs typeface="Courier New"/>
                <a:sym typeface="Courier New"/>
              </a:rPr>
              <a:t>axis2 =</a:t>
            </a:r>
            <a:r>
              <a:rPr lang="en" sz="900">
                <a:solidFill>
                  <a:srgbClr val="333333"/>
                </a:solidFill>
                <a:latin typeface="Courier New"/>
                <a:ea typeface="Courier New"/>
                <a:cs typeface="Courier New"/>
                <a:sym typeface="Courier New"/>
              </a:rPr>
              <a:t> ST123Q02NA, </a:t>
            </a:r>
            <a:r>
              <a:rPr lang="en" sz="900">
                <a:solidFill>
                  <a:srgbClr val="902000"/>
                </a:solidFill>
                <a:latin typeface="Courier New"/>
                <a:ea typeface="Courier New"/>
                <a:cs typeface="Courier New"/>
                <a:sym typeface="Courier New"/>
              </a:rPr>
              <a:t>y =</a:t>
            </a:r>
            <a:r>
              <a:rPr lang="en" sz="900">
                <a:solidFill>
                  <a:srgbClr val="333333"/>
                </a:solidFill>
                <a:latin typeface="Courier New"/>
                <a:ea typeface="Courier New"/>
                <a:cs typeface="Courier New"/>
                <a:sym typeface="Courier New"/>
              </a:rPr>
              <a:t> Freq))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scale_x_discrete</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limits =</a:t>
            </a:r>
            <a:r>
              <a:rPr lang="en" sz="900">
                <a:solidFill>
                  <a:srgbClr val="333333"/>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c</a:t>
            </a:r>
            <a:r>
              <a:rPr lang="en" sz="900">
                <a:solidFill>
                  <a:srgbClr val="333333"/>
                </a:solidFill>
                <a:latin typeface="Courier New"/>
                <a:ea typeface="Courier New"/>
                <a:cs typeface="Courier New"/>
                <a:sym typeface="Courier New"/>
              </a:rPr>
              <a:t>(</a:t>
            </a:r>
            <a:r>
              <a:rPr lang="en" sz="900">
                <a:solidFill>
                  <a:srgbClr val="4070A0"/>
                </a:solidFill>
                <a:latin typeface="Courier New"/>
                <a:ea typeface="Courier New"/>
                <a:cs typeface="Courier New"/>
                <a:sym typeface="Courier New"/>
              </a:rPr>
              <a:t>"Region"</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"Parents supporting\nachievement"</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333333"/>
                </a:solidFill>
                <a:latin typeface="Courier New"/>
                <a:ea typeface="Courier New"/>
                <a:cs typeface="Courier New"/>
                <a:sym typeface="Courier New"/>
              </a:rPr>
              <a:t>                   </a:t>
            </a:r>
            <a:r>
              <a:rPr lang="en" sz="900">
                <a:solidFill>
                  <a:srgbClr val="902000"/>
                </a:solidFill>
                <a:latin typeface="Courier New"/>
                <a:ea typeface="Courier New"/>
                <a:cs typeface="Courier New"/>
                <a:sym typeface="Courier New"/>
              </a:rPr>
              <a:t>expand =</a:t>
            </a:r>
            <a:r>
              <a:rPr lang="en" sz="900">
                <a:solidFill>
                  <a:srgbClr val="333333"/>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c</a:t>
            </a:r>
            <a:r>
              <a:rPr lang="en" sz="900">
                <a:solidFill>
                  <a:srgbClr val="333333"/>
                </a:solidFill>
                <a:latin typeface="Courier New"/>
                <a:ea typeface="Courier New"/>
                <a:cs typeface="Courier New"/>
                <a:sym typeface="Courier New"/>
              </a:rPr>
              <a:t>(.</a:t>
            </a:r>
            <a:r>
              <a:rPr lang="en" sz="900">
                <a:solidFill>
                  <a:srgbClr val="40A070"/>
                </a:solidFill>
                <a:latin typeface="Courier New"/>
                <a:ea typeface="Courier New"/>
                <a:cs typeface="Courier New"/>
                <a:sym typeface="Courier New"/>
              </a:rPr>
              <a:t>1</a:t>
            </a:r>
            <a:r>
              <a:rPr lang="en" sz="900">
                <a:solidFill>
                  <a:srgbClr val="333333"/>
                </a:solidFill>
                <a:latin typeface="Courier New"/>
                <a:ea typeface="Courier New"/>
                <a:cs typeface="Courier New"/>
                <a:sym typeface="Courier New"/>
              </a:rPr>
              <a:t>, </a:t>
            </a:r>
            <a:r>
              <a:rPr lang="en" sz="900">
                <a:solidFill>
                  <a:srgbClr val="40A070"/>
                </a:solidFill>
                <a:latin typeface="Courier New"/>
                <a:ea typeface="Courier New"/>
                <a:cs typeface="Courier New"/>
                <a:sym typeface="Courier New"/>
              </a:rPr>
              <a:t>.05</a:t>
            </a:r>
            <a:r>
              <a:rPr lang="en" sz="900">
                <a:solidFill>
                  <a:srgbClr val="333333"/>
                </a:solidFill>
                <a:latin typeface="Courier New"/>
                <a:ea typeface="Courier New"/>
                <a:cs typeface="Courier New"/>
                <a:sym typeface="Courier New"/>
              </a:rPr>
              <a:t>))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geom_alluvium</a:t>
            </a:r>
            <a:r>
              <a:rPr lang="en" sz="900">
                <a:solidFill>
                  <a:srgbClr val="333333"/>
                </a:solidFill>
                <a:latin typeface="Courier New"/>
                <a:ea typeface="Courier New"/>
                <a:cs typeface="Courier New"/>
                <a:sym typeface="Courier New"/>
              </a:rPr>
              <a:t>(</a:t>
            </a:r>
            <a:r>
              <a:rPr b="1" lang="en" sz="900">
                <a:solidFill>
                  <a:srgbClr val="007020"/>
                </a:solidFill>
                <a:latin typeface="Courier New"/>
                <a:ea typeface="Courier New"/>
                <a:cs typeface="Courier New"/>
                <a:sym typeface="Courier New"/>
              </a:rPr>
              <a:t>aes</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fill =</a:t>
            </a:r>
            <a:r>
              <a:rPr lang="en" sz="900">
                <a:solidFill>
                  <a:srgbClr val="333333"/>
                </a:solidFill>
                <a:latin typeface="Courier New"/>
                <a:ea typeface="Courier New"/>
                <a:cs typeface="Courier New"/>
                <a:sym typeface="Courier New"/>
              </a:rPr>
              <a:t> sex))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geom_stratum</a:t>
            </a:r>
            <a:r>
              <a:rPr lang="en" sz="900">
                <a:solidFill>
                  <a:srgbClr val="333333"/>
                </a:solidFill>
                <a:latin typeface="Courier New"/>
                <a:ea typeface="Courier New"/>
                <a:cs typeface="Courier New"/>
                <a:sym typeface="Courier New"/>
              </a:rPr>
              <a:t>()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geom_text</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stat =</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"stratum"</a:t>
            </a:r>
            <a:r>
              <a:rPr lang="en" sz="900">
                <a:solidFill>
                  <a:srgbClr val="333333"/>
                </a:solidFill>
                <a:latin typeface="Courier New"/>
                <a:ea typeface="Courier New"/>
                <a:cs typeface="Courier New"/>
                <a:sym typeface="Courier New"/>
              </a:rPr>
              <a:t>, </a:t>
            </a:r>
            <a:r>
              <a:rPr lang="en" sz="900">
                <a:solidFill>
                  <a:srgbClr val="902000"/>
                </a:solidFill>
                <a:latin typeface="Courier New"/>
                <a:ea typeface="Courier New"/>
                <a:cs typeface="Courier New"/>
                <a:sym typeface="Courier New"/>
              </a:rPr>
              <a:t>label.strata =</a:t>
            </a:r>
            <a:r>
              <a:rPr lang="en" sz="900">
                <a:solidFill>
                  <a:srgbClr val="333333"/>
                </a:solidFill>
                <a:latin typeface="Courier New"/>
                <a:ea typeface="Courier New"/>
                <a:cs typeface="Courier New"/>
                <a:sym typeface="Courier New"/>
              </a:rPr>
              <a:t> </a:t>
            </a:r>
            <a:r>
              <a:rPr lang="en" sz="900">
                <a:solidFill>
                  <a:srgbClr val="007020"/>
                </a:solidFill>
                <a:latin typeface="Courier New"/>
                <a:ea typeface="Courier New"/>
                <a:cs typeface="Courier New"/>
                <a:sym typeface="Courier New"/>
              </a:rPr>
              <a:t>TRUE</a:t>
            </a:r>
            <a:r>
              <a:rPr lang="en" sz="900">
                <a:solidFill>
                  <a:srgbClr val="333333"/>
                </a:solidFill>
                <a:latin typeface="Courier New"/>
                <a:ea typeface="Courier New"/>
                <a:cs typeface="Courier New"/>
                <a:sym typeface="Courier New"/>
              </a:rPr>
              <a:t>)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labs</a:t>
            </a:r>
            <a:r>
              <a:rPr lang="en" sz="900">
                <a:solidFill>
                  <a:srgbClr val="333333"/>
                </a:solidFill>
                <a:latin typeface="Courier New"/>
                <a:ea typeface="Courier New"/>
                <a:cs typeface="Courier New"/>
                <a:sym typeface="Courier New"/>
              </a:rPr>
              <a:t>(</a:t>
            </a:r>
            <a:r>
              <a:rPr lang="en" sz="900">
                <a:solidFill>
                  <a:srgbClr val="902000"/>
                </a:solidFill>
                <a:latin typeface="Courier New"/>
                <a:ea typeface="Courier New"/>
                <a:cs typeface="Courier New"/>
                <a:sym typeface="Courier New"/>
              </a:rPr>
              <a:t>x =</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"Demographics"</a:t>
            </a:r>
            <a:r>
              <a:rPr lang="en" sz="900">
                <a:solidFill>
                  <a:srgbClr val="333333"/>
                </a:solidFill>
                <a:latin typeface="Courier New"/>
                <a:ea typeface="Courier New"/>
                <a:cs typeface="Courier New"/>
                <a:sym typeface="Courier New"/>
              </a:rPr>
              <a:t>, </a:t>
            </a:r>
            <a:r>
              <a:rPr lang="en" sz="900">
                <a:solidFill>
                  <a:srgbClr val="902000"/>
                </a:solidFill>
                <a:latin typeface="Courier New"/>
                <a:ea typeface="Courier New"/>
                <a:cs typeface="Courier New"/>
                <a:sym typeface="Courier New"/>
              </a:rPr>
              <a:t>y =</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"Frequency"</a:t>
            </a:r>
            <a:r>
              <a:rPr lang="en" sz="900">
                <a:solidFill>
                  <a:srgbClr val="333333"/>
                </a:solidFill>
                <a:latin typeface="Courier New"/>
                <a:ea typeface="Courier New"/>
                <a:cs typeface="Courier New"/>
                <a:sym typeface="Courier New"/>
              </a:rPr>
              <a:t>, </a:t>
            </a:r>
            <a:r>
              <a:rPr lang="en" sz="900">
                <a:solidFill>
                  <a:srgbClr val="902000"/>
                </a:solidFill>
                <a:latin typeface="Courier New"/>
                <a:ea typeface="Courier New"/>
                <a:cs typeface="Courier New"/>
                <a:sym typeface="Courier New"/>
              </a:rPr>
              <a:t>fill =</a:t>
            </a:r>
            <a:r>
              <a:rPr lang="en" sz="900">
                <a:solidFill>
                  <a:srgbClr val="333333"/>
                </a:solidFill>
                <a:latin typeface="Courier New"/>
                <a:ea typeface="Courier New"/>
                <a:cs typeface="Courier New"/>
                <a:sym typeface="Courier New"/>
              </a:rPr>
              <a:t> </a:t>
            </a:r>
            <a:r>
              <a:rPr lang="en" sz="900">
                <a:solidFill>
                  <a:srgbClr val="4070A0"/>
                </a:solidFill>
                <a:latin typeface="Courier New"/>
                <a:ea typeface="Courier New"/>
                <a:cs typeface="Courier New"/>
                <a:sym typeface="Courier New"/>
              </a:rPr>
              <a:t>"Gender"</a:t>
            </a:r>
            <a:r>
              <a:rPr lang="en" sz="900">
                <a:solidFill>
                  <a:srgbClr val="333333"/>
                </a:solidFill>
                <a:latin typeface="Courier New"/>
                <a:ea typeface="Courier New"/>
                <a:cs typeface="Courier New"/>
                <a:sym typeface="Courier New"/>
              </a:rPr>
              <a:t>) </a:t>
            </a:r>
            <a:r>
              <a:rPr lang="en" sz="900">
                <a:solidFill>
                  <a:srgbClr val="666666"/>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152400" marR="152400" rtl="0" algn="l">
              <a:lnSpc>
                <a:spcPct val="115000"/>
              </a:lnSpc>
              <a:spcBef>
                <a:spcPts val="0"/>
              </a:spcBef>
              <a:spcAft>
                <a:spcPts val="1500"/>
              </a:spcAft>
              <a:buNone/>
            </a:pPr>
            <a:r>
              <a:rPr lang="en" sz="900">
                <a:solidFill>
                  <a:srgbClr val="4070A0"/>
                </a:solidFill>
                <a:latin typeface="Courier New"/>
                <a:ea typeface="Courier New"/>
                <a:cs typeface="Courier New"/>
                <a:sym typeface="Courier New"/>
              </a:rPr>
              <a:t>  </a:t>
            </a:r>
            <a:r>
              <a:rPr b="1" lang="en" sz="900">
                <a:solidFill>
                  <a:srgbClr val="007020"/>
                </a:solidFill>
                <a:latin typeface="Courier New"/>
                <a:ea typeface="Courier New"/>
                <a:cs typeface="Courier New"/>
                <a:sym typeface="Courier New"/>
              </a:rPr>
              <a:t>theme_bw</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p:txBody>
      </p:sp>
      <p:sp>
        <p:nvSpPr>
          <p:cNvPr id="716" name="Google Shape;716;p76"/>
          <p:cNvSpPr txBox="1"/>
          <p:nvPr>
            <p:ph idx="4294967295" type="title"/>
          </p:nvPr>
        </p:nvSpPr>
        <p:spPr>
          <a:xfrm>
            <a:off x="742025" y="166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solidFill>
                  <a:schemeClr val="dk1"/>
                </a:solidFill>
              </a:rPr>
              <a:t>Parental Support Across Countries</a:t>
            </a:r>
            <a:endParaRPr sz="2300">
              <a:solidFill>
                <a:schemeClr val="dk1"/>
              </a:solidFill>
            </a:endParaRPr>
          </a:p>
          <a:p>
            <a:pPr indent="0" lvl="0" marL="0" rtl="0" algn="l">
              <a:spcBef>
                <a:spcPts val="0"/>
              </a:spcBef>
              <a:spcAft>
                <a:spcPts val="0"/>
              </a:spcAft>
              <a:buSzPts val="990"/>
              <a:buNone/>
            </a:pPr>
            <a:r>
              <a:rPr b="0" lang="en" sz="1175">
                <a:solidFill>
                  <a:schemeClr val="dk1"/>
                </a:solidFill>
              </a:rPr>
              <a:t>Visualizing categorical &amp; ordinal variables using an alluvial plot</a:t>
            </a:r>
            <a:endParaRPr b="0" sz="1175">
              <a:solidFill>
                <a:schemeClr val="dk1"/>
              </a:solidFill>
            </a:endParaRPr>
          </a:p>
          <a:p>
            <a:pPr indent="0" lvl="0" marL="0" rtl="0" algn="l">
              <a:spcBef>
                <a:spcPts val="0"/>
              </a:spcBef>
              <a:spcAft>
                <a:spcPts val="0"/>
              </a:spcAft>
              <a:buSzPts val="990"/>
              <a:buNone/>
            </a:pPr>
            <a:r>
              <a:t/>
            </a:r>
            <a:endParaRPr sz="2700"/>
          </a:p>
        </p:txBody>
      </p:sp>
      <p:sp>
        <p:nvSpPr>
          <p:cNvPr id="717" name="Google Shape;717;p76"/>
          <p:cNvSpPr txBox="1"/>
          <p:nvPr/>
        </p:nvSpPr>
        <p:spPr>
          <a:xfrm>
            <a:off x="6566200" y="4743300"/>
            <a:ext cx="2411700" cy="3693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1000"/>
              </a:spcAft>
              <a:buNone/>
            </a:pPr>
            <a:r>
              <a:rPr lang="en" sz="1200">
                <a:solidFill>
                  <a:srgbClr val="2D3B45"/>
                </a:solidFill>
                <a:highlight>
                  <a:srgbClr val="FFFFFF"/>
                </a:highlight>
                <a:latin typeface="Nunito"/>
                <a:ea typeface="Nunito"/>
                <a:cs typeface="Nunito"/>
                <a:sym typeface="Nunito"/>
              </a:rPr>
              <a:t>Bulut &amp; Dejardins (2019)</a:t>
            </a:r>
            <a:endParaRPr sz="12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Where does ggplot2() come from?</a:t>
            </a:r>
            <a:r>
              <a:rPr lang="en"/>
              <a:t> </a:t>
            </a:r>
            <a:endParaRPr/>
          </a:p>
        </p:txBody>
      </p:sp>
      <p:sp>
        <p:nvSpPr>
          <p:cNvPr id="427" name="Google Shape;427;p41"/>
          <p:cNvSpPr txBox="1"/>
          <p:nvPr>
            <p:ph idx="1" type="body"/>
          </p:nvPr>
        </p:nvSpPr>
        <p:spPr>
          <a:xfrm>
            <a:off x="4572000" y="1423975"/>
            <a:ext cx="4297500" cy="3571800"/>
          </a:xfrm>
          <a:prstGeom prst="rect">
            <a:avLst/>
          </a:prstGeom>
          <a:noFill/>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t/>
            </a:r>
            <a:endParaRPr sz="2100">
              <a:solidFill>
                <a:srgbClr val="000000"/>
              </a:solidFill>
              <a:highlight>
                <a:srgbClr val="F9F9F9"/>
              </a:highlight>
              <a:latin typeface="Georgia"/>
              <a:ea typeface="Georgia"/>
              <a:cs typeface="Georgia"/>
              <a:sym typeface="Georgia"/>
            </a:endParaRPr>
          </a:p>
          <a:p>
            <a:pPr indent="0" lvl="0" marL="0" rtl="0" algn="l">
              <a:spcBef>
                <a:spcPts val="1200"/>
              </a:spcBef>
              <a:spcAft>
                <a:spcPts val="0"/>
              </a:spcAft>
              <a:buNone/>
            </a:pPr>
            <a:r>
              <a:t/>
            </a:r>
            <a:endParaRPr sz="2100">
              <a:solidFill>
                <a:srgbClr val="000000"/>
              </a:solidFill>
              <a:latin typeface="Georgia"/>
              <a:ea typeface="Georgia"/>
              <a:cs typeface="Georgia"/>
              <a:sym typeface="Georgia"/>
            </a:endParaRPr>
          </a:p>
          <a:p>
            <a:pPr indent="0" lvl="0" marL="0" rtl="0" algn="l">
              <a:spcBef>
                <a:spcPts val="1200"/>
              </a:spcBef>
              <a:spcAft>
                <a:spcPts val="0"/>
              </a:spcAft>
              <a:buNone/>
            </a:pPr>
            <a:r>
              <a:rPr lang="en" sz="3574">
                <a:solidFill>
                  <a:srgbClr val="000000"/>
                </a:solidFill>
                <a:latin typeface="Georgia"/>
                <a:ea typeface="Georgia"/>
                <a:cs typeface="Georgia"/>
                <a:sym typeface="Georgia"/>
              </a:rPr>
              <a:t>“I truly can’t imagine what my life would be like without the success of ggplot2.”</a:t>
            </a:r>
            <a:endParaRPr sz="3574">
              <a:solidFill>
                <a:srgbClr val="000000"/>
              </a:solidFill>
              <a:latin typeface="Georgia"/>
              <a:ea typeface="Georgia"/>
              <a:cs typeface="Georgia"/>
              <a:sym typeface="Georgia"/>
            </a:endParaRPr>
          </a:p>
          <a:p>
            <a:pPr indent="0" lvl="0" marL="1828800" rtl="0" algn="l">
              <a:spcBef>
                <a:spcPts val="1200"/>
              </a:spcBef>
              <a:spcAft>
                <a:spcPts val="0"/>
              </a:spcAft>
              <a:buNone/>
            </a:pPr>
            <a:r>
              <a:t/>
            </a:r>
            <a:endParaRPr sz="3574">
              <a:solidFill>
                <a:srgbClr val="000000"/>
              </a:solidFill>
              <a:highlight>
                <a:srgbClr val="F9F9F9"/>
              </a:highlight>
              <a:latin typeface="Georgia"/>
              <a:ea typeface="Georgia"/>
              <a:cs typeface="Georgia"/>
              <a:sym typeface="Georgia"/>
            </a:endParaRPr>
          </a:p>
          <a:p>
            <a:pPr indent="0" lvl="0" marL="1828800" rtl="0" algn="l">
              <a:spcBef>
                <a:spcPts val="1200"/>
              </a:spcBef>
              <a:spcAft>
                <a:spcPts val="0"/>
              </a:spcAft>
              <a:buNone/>
            </a:pPr>
            <a:r>
              <a:t/>
            </a:r>
            <a:endParaRPr sz="3574">
              <a:solidFill>
                <a:srgbClr val="000000"/>
              </a:solidFill>
              <a:latin typeface="Georgia"/>
              <a:ea typeface="Georgia"/>
              <a:cs typeface="Georgia"/>
              <a:sym typeface="Georgia"/>
            </a:endParaRPr>
          </a:p>
          <a:p>
            <a:pPr indent="0" lvl="0" marL="1828800" rtl="0" algn="l">
              <a:spcBef>
                <a:spcPts val="1200"/>
              </a:spcBef>
              <a:spcAft>
                <a:spcPts val="1200"/>
              </a:spcAft>
              <a:buNone/>
            </a:pPr>
            <a:r>
              <a:rPr lang="en" sz="3574">
                <a:solidFill>
                  <a:srgbClr val="000000"/>
                </a:solidFill>
                <a:latin typeface="Georgia"/>
                <a:ea typeface="Georgia"/>
                <a:cs typeface="Georgia"/>
                <a:sym typeface="Georgia"/>
              </a:rPr>
              <a:t>           --Wickham</a:t>
            </a:r>
            <a:endParaRPr sz="3374"/>
          </a:p>
        </p:txBody>
      </p:sp>
      <p:pic>
        <p:nvPicPr>
          <p:cNvPr id="428" name="Google Shape;428;p41"/>
          <p:cNvPicPr preferRelativeResize="0"/>
          <p:nvPr/>
        </p:nvPicPr>
        <p:blipFill>
          <a:blip r:embed="rId3">
            <a:alphaModFix/>
          </a:blip>
          <a:stretch>
            <a:fillRect/>
          </a:stretch>
        </p:blipFill>
        <p:spPr>
          <a:xfrm>
            <a:off x="1468650" y="1354350"/>
            <a:ext cx="2078350" cy="3384350"/>
          </a:xfrm>
          <a:prstGeom prst="rect">
            <a:avLst/>
          </a:prstGeom>
          <a:noFill/>
          <a:ln>
            <a:noFill/>
          </a:ln>
        </p:spPr>
      </p:pic>
      <p:sp>
        <p:nvSpPr>
          <p:cNvPr id="429" name="Google Shape;429;p41"/>
          <p:cNvSpPr txBox="1"/>
          <p:nvPr/>
        </p:nvSpPr>
        <p:spPr>
          <a:xfrm>
            <a:off x="1263125" y="4738700"/>
            <a:ext cx="279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 portrait of ggplot2 creator Hadley Wickham</a:t>
            </a:r>
            <a:endParaRPr>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7"/>
          <p:cNvSpPr txBox="1"/>
          <p:nvPr/>
        </p:nvSpPr>
        <p:spPr>
          <a:xfrm>
            <a:off x="5787650" y="1259025"/>
            <a:ext cx="30000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7020"/>
                </a:solidFill>
                <a:latin typeface="Courier New"/>
                <a:ea typeface="Courier New"/>
                <a:cs typeface="Courier New"/>
                <a:sym typeface="Courier New"/>
              </a:rPr>
              <a:t>ggplot</a:t>
            </a:r>
            <a:r>
              <a:rPr b="0" i="0" lang="en" sz="1000" u="none" cap="none" strike="noStrike">
                <a:solidFill>
                  <a:srgbClr val="333333"/>
                </a:solidFill>
                <a:latin typeface="Courier New"/>
                <a:ea typeface="Courier New"/>
                <a:cs typeface="Courier New"/>
                <a:sym typeface="Courier New"/>
              </a:rPr>
              <a:t>(</a:t>
            </a:r>
            <a:r>
              <a:rPr b="0" i="0" lang="en" sz="1000" u="none" cap="none" strike="noStrike">
                <a:solidFill>
                  <a:srgbClr val="902000"/>
                </a:solidFill>
                <a:latin typeface="Courier New"/>
                <a:ea typeface="Courier New"/>
                <a:cs typeface="Courier New"/>
                <a:sym typeface="Courier New"/>
              </a:rPr>
              <a:t>data =</a:t>
            </a:r>
            <a:r>
              <a:rPr b="0" i="0" lang="en" sz="1000" u="none" cap="none" strike="noStrike">
                <a:solidFill>
                  <a:srgbClr val="333333"/>
                </a:solidFill>
                <a:latin typeface="Courier New"/>
                <a:ea typeface="Courier New"/>
                <a:cs typeface="Courier New"/>
                <a:sym typeface="Courier New"/>
              </a:rPr>
              <a:t> dat_small,</a:t>
            </a:r>
            <a:endParaRPr b="0" i="0" sz="10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902000"/>
                </a:solidFill>
                <a:latin typeface="Courier New"/>
                <a:ea typeface="Courier New"/>
                <a:cs typeface="Courier New"/>
                <a:sym typeface="Courier New"/>
              </a:rPr>
              <a:t>mapping =</a:t>
            </a:r>
            <a:r>
              <a:rPr b="0" i="0" lang="en" sz="1000" u="none" cap="none" strike="noStrike">
                <a:solidFill>
                  <a:srgbClr val="333333"/>
                </a:solidFill>
                <a:latin typeface="Courier New"/>
                <a:ea typeface="Courier New"/>
                <a:cs typeface="Courier New"/>
                <a:sym typeface="Courier New"/>
              </a:rPr>
              <a:t> </a:t>
            </a:r>
            <a:r>
              <a:rPr b="1" i="0" lang="en" sz="1000" u="none" cap="none" strike="noStrike">
                <a:solidFill>
                  <a:srgbClr val="007020"/>
                </a:solidFill>
                <a:latin typeface="Courier New"/>
                <a:ea typeface="Courier New"/>
                <a:cs typeface="Courier New"/>
                <a:sym typeface="Courier New"/>
              </a:rPr>
              <a:t>aes</a:t>
            </a:r>
            <a:r>
              <a:rPr b="0" i="0" lang="en" sz="1000" u="none" cap="none" strike="noStrike">
                <a:solidFill>
                  <a:srgbClr val="333333"/>
                </a:solidFill>
                <a:latin typeface="Courier New"/>
                <a:ea typeface="Courier New"/>
                <a:cs typeface="Courier New"/>
                <a:sym typeface="Courier New"/>
              </a:rPr>
              <a:t>(</a:t>
            </a:r>
            <a:r>
              <a:rPr b="0" i="0" lang="en" sz="1000" u="none" cap="none" strike="noStrike">
                <a:solidFill>
                  <a:srgbClr val="902000"/>
                </a:solidFill>
                <a:latin typeface="Courier New"/>
                <a:ea typeface="Courier New"/>
                <a:cs typeface="Courier New"/>
                <a:sym typeface="Courier New"/>
              </a:rPr>
              <a:t>x =</a:t>
            </a:r>
            <a:r>
              <a:rPr b="0" i="0" lang="en" sz="1000" u="none" cap="none" strike="noStrike">
                <a:solidFill>
                  <a:srgbClr val="333333"/>
                </a:solidFill>
                <a:latin typeface="Courier New"/>
                <a:ea typeface="Courier New"/>
                <a:cs typeface="Courier New"/>
                <a:sym typeface="Courier New"/>
              </a:rPr>
              <a:t> learning, </a:t>
            </a:r>
            <a:r>
              <a:rPr b="0" i="0" lang="en" sz="1000" u="none" cap="none" strike="noStrike">
                <a:solidFill>
                  <a:srgbClr val="902000"/>
                </a:solidFill>
                <a:latin typeface="Courier New"/>
                <a:ea typeface="Courier New"/>
                <a:cs typeface="Courier New"/>
                <a:sym typeface="Courier New"/>
              </a:rPr>
              <a:t>y =</a:t>
            </a:r>
            <a:r>
              <a:rPr b="0" i="0" lang="en" sz="1000" u="none" cap="none" strike="noStrike">
                <a:solidFill>
                  <a:srgbClr val="333333"/>
                </a:solidFill>
                <a:latin typeface="Courier New"/>
                <a:ea typeface="Courier New"/>
                <a:cs typeface="Courier New"/>
                <a:sym typeface="Courier New"/>
              </a:rPr>
              <a:t> science, </a:t>
            </a:r>
            <a:r>
              <a:rPr b="0" i="0" lang="en" sz="1000" u="none" cap="none" strike="noStrike">
                <a:solidFill>
                  <a:srgbClr val="902000"/>
                </a:solidFill>
                <a:latin typeface="Courier New"/>
                <a:ea typeface="Courier New"/>
                <a:cs typeface="Courier New"/>
                <a:sym typeface="Courier New"/>
              </a:rPr>
              <a:t>fill =</a:t>
            </a:r>
            <a:r>
              <a:rPr b="0" i="0" lang="en" sz="1000" u="none" cap="none" strike="noStrike">
                <a:solidFill>
                  <a:srgbClr val="333333"/>
                </a:solidFill>
                <a:latin typeface="Courier New"/>
                <a:ea typeface="Courier New"/>
                <a:cs typeface="Courier New"/>
                <a:sym typeface="Courier New"/>
              </a:rPr>
              <a:t> Region)) </a:t>
            </a:r>
            <a:r>
              <a:rPr b="0" i="0" lang="en" sz="1000" u="none" cap="none" strike="noStrike">
                <a:solidFill>
                  <a:srgbClr val="666666"/>
                </a:solidFill>
                <a:latin typeface="Courier New"/>
                <a:ea typeface="Courier New"/>
                <a:cs typeface="Courier New"/>
                <a:sym typeface="Courier New"/>
              </a:rPr>
              <a:t>+</a:t>
            </a:r>
            <a:endParaRPr b="0" i="0" sz="10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070A0"/>
                </a:solidFill>
                <a:latin typeface="Courier New"/>
                <a:ea typeface="Courier New"/>
                <a:cs typeface="Courier New"/>
                <a:sym typeface="Courier New"/>
              </a:rPr>
              <a:t>  </a:t>
            </a:r>
            <a:r>
              <a:rPr b="1" i="0" lang="en" sz="1000" u="none" cap="none" strike="noStrike">
                <a:solidFill>
                  <a:srgbClr val="007020"/>
                </a:solidFill>
                <a:latin typeface="Courier New"/>
                <a:ea typeface="Courier New"/>
                <a:cs typeface="Courier New"/>
                <a:sym typeface="Courier New"/>
              </a:rPr>
              <a:t>geom_point</a:t>
            </a:r>
            <a:r>
              <a:rPr b="0" i="0" lang="en" sz="1000" u="none" cap="none" strike="noStrike">
                <a:solidFill>
                  <a:srgbClr val="333333"/>
                </a:solidFill>
                <a:latin typeface="Courier New"/>
                <a:ea typeface="Courier New"/>
                <a:cs typeface="Courier New"/>
                <a:sym typeface="Courier New"/>
              </a:rPr>
              <a:t>(</a:t>
            </a:r>
            <a:r>
              <a:rPr b="1" i="0" lang="en" sz="1000" u="none" cap="none" strike="noStrike">
                <a:solidFill>
                  <a:srgbClr val="007020"/>
                </a:solidFill>
                <a:latin typeface="Courier New"/>
                <a:ea typeface="Courier New"/>
                <a:cs typeface="Courier New"/>
                <a:sym typeface="Courier New"/>
              </a:rPr>
              <a:t>aes</a:t>
            </a:r>
            <a:r>
              <a:rPr b="0" i="0" lang="en" sz="1000" u="none" cap="none" strike="noStrike">
                <a:solidFill>
                  <a:srgbClr val="333333"/>
                </a:solidFill>
                <a:latin typeface="Courier New"/>
                <a:ea typeface="Courier New"/>
                <a:cs typeface="Courier New"/>
                <a:sym typeface="Courier New"/>
              </a:rPr>
              <a:t>(</a:t>
            </a:r>
            <a:r>
              <a:rPr b="0" i="0" lang="en" sz="1000" u="none" cap="none" strike="noStrike">
                <a:solidFill>
                  <a:srgbClr val="902000"/>
                </a:solidFill>
                <a:latin typeface="Courier New"/>
                <a:ea typeface="Courier New"/>
                <a:cs typeface="Courier New"/>
                <a:sym typeface="Courier New"/>
              </a:rPr>
              <a:t>colour =</a:t>
            </a:r>
            <a:r>
              <a:rPr b="0" i="0" lang="en" sz="1000" u="none" cap="none" strike="noStrike">
                <a:solidFill>
                  <a:srgbClr val="333333"/>
                </a:solidFill>
                <a:latin typeface="Courier New"/>
                <a:ea typeface="Courier New"/>
                <a:cs typeface="Courier New"/>
                <a:sym typeface="Courier New"/>
              </a:rPr>
              <a:t> sex)) </a:t>
            </a:r>
            <a:r>
              <a:rPr b="0" i="0" lang="en" sz="1000" u="none" cap="none" strike="noStrike">
                <a:solidFill>
                  <a:srgbClr val="666666"/>
                </a:solidFill>
                <a:latin typeface="Courier New"/>
                <a:ea typeface="Courier New"/>
                <a:cs typeface="Courier New"/>
                <a:sym typeface="Courier New"/>
              </a:rPr>
              <a:t>+</a:t>
            </a:r>
            <a:endParaRPr b="0" i="0" sz="10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070A0"/>
                </a:solidFill>
                <a:latin typeface="Courier New"/>
                <a:ea typeface="Courier New"/>
                <a:cs typeface="Courier New"/>
                <a:sym typeface="Courier New"/>
              </a:rPr>
              <a:t>  </a:t>
            </a:r>
            <a:r>
              <a:rPr b="1" i="0" lang="en" sz="1000" u="none" cap="none" strike="noStrike">
                <a:solidFill>
                  <a:srgbClr val="007020"/>
                </a:solidFill>
                <a:latin typeface="Courier New"/>
                <a:ea typeface="Courier New"/>
                <a:cs typeface="Courier New"/>
                <a:sym typeface="Courier New"/>
              </a:rPr>
              <a:t>geom_smooth</a:t>
            </a:r>
            <a:r>
              <a:rPr b="0" i="0" lang="en" sz="1000" u="none" cap="none" strike="noStrike">
                <a:solidFill>
                  <a:srgbClr val="333333"/>
                </a:solidFill>
                <a:latin typeface="Courier New"/>
                <a:ea typeface="Courier New"/>
                <a:cs typeface="Courier New"/>
                <a:sym typeface="Courier New"/>
              </a:rPr>
              <a:t>(</a:t>
            </a:r>
            <a:r>
              <a:rPr b="0" i="0" lang="en" sz="1000" u="none" cap="none" strike="noStrike">
                <a:solidFill>
                  <a:srgbClr val="902000"/>
                </a:solidFill>
                <a:latin typeface="Courier New"/>
                <a:ea typeface="Courier New"/>
                <a:cs typeface="Courier New"/>
                <a:sym typeface="Courier New"/>
              </a:rPr>
              <a:t>method =</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4070A0"/>
                </a:solidFill>
                <a:latin typeface="Courier New"/>
                <a:ea typeface="Courier New"/>
                <a:cs typeface="Courier New"/>
                <a:sym typeface="Courier New"/>
              </a:rPr>
              <a:t>"loess"</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666666"/>
                </a:solidFill>
                <a:latin typeface="Courier New"/>
                <a:ea typeface="Courier New"/>
                <a:cs typeface="Courier New"/>
                <a:sym typeface="Courier New"/>
              </a:rPr>
              <a:t>+</a:t>
            </a:r>
            <a:endParaRPr b="0" i="0" sz="1000" u="none" cap="none" strike="noStrike">
              <a:solidFill>
                <a:srgbClr val="333333"/>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070A0"/>
                </a:solidFill>
                <a:latin typeface="Courier New"/>
                <a:ea typeface="Courier New"/>
                <a:cs typeface="Courier New"/>
                <a:sym typeface="Courier New"/>
              </a:rPr>
              <a:t>  </a:t>
            </a:r>
            <a:r>
              <a:rPr b="1" i="0" lang="en" sz="1000" u="none" cap="none" strike="noStrike">
                <a:solidFill>
                  <a:srgbClr val="007020"/>
                </a:solidFill>
                <a:latin typeface="Courier New"/>
                <a:ea typeface="Courier New"/>
                <a:cs typeface="Courier New"/>
                <a:sym typeface="Courier New"/>
              </a:rPr>
              <a:t>labs</a:t>
            </a:r>
            <a:r>
              <a:rPr b="0" i="0" lang="en" sz="1000" u="none" cap="none" strike="noStrike">
                <a:solidFill>
                  <a:srgbClr val="333333"/>
                </a:solidFill>
                <a:latin typeface="Courier New"/>
                <a:ea typeface="Courier New"/>
                <a:cs typeface="Courier New"/>
                <a:sym typeface="Courier New"/>
              </a:rPr>
              <a:t>(</a:t>
            </a:r>
            <a:r>
              <a:rPr b="0" i="0" lang="en" sz="1000" u="none" cap="none" strike="noStrike">
                <a:solidFill>
                  <a:srgbClr val="902000"/>
                </a:solidFill>
                <a:latin typeface="Courier New"/>
                <a:ea typeface="Courier New"/>
                <a:cs typeface="Courier New"/>
                <a:sym typeface="Courier New"/>
              </a:rPr>
              <a:t>x =</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4070A0"/>
                </a:solidFill>
                <a:latin typeface="Courier New"/>
                <a:ea typeface="Courier New"/>
                <a:cs typeface="Courier New"/>
                <a:sym typeface="Courier New"/>
              </a:rPr>
              <a:t>"Weekly Learning Time"</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902000"/>
                </a:solidFill>
                <a:latin typeface="Courier New"/>
                <a:ea typeface="Courier New"/>
                <a:cs typeface="Courier New"/>
                <a:sym typeface="Courier New"/>
              </a:rPr>
              <a:t>y =</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4070A0"/>
                </a:solidFill>
                <a:latin typeface="Courier New"/>
                <a:ea typeface="Courier New"/>
                <a:cs typeface="Courier New"/>
                <a:sym typeface="Courier New"/>
              </a:rPr>
              <a:t>"Science Scores"</a:t>
            </a:r>
            <a:r>
              <a:rPr b="0" i="0" lang="en" sz="1000" u="none" cap="none" strike="noStrike">
                <a:solidFill>
                  <a:srgbClr val="333333"/>
                </a:solidFill>
                <a:latin typeface="Courier New"/>
                <a:ea typeface="Courier New"/>
                <a:cs typeface="Courier New"/>
                <a:sym typeface="Courier New"/>
              </a:rPr>
              <a:t>) </a:t>
            </a:r>
            <a:r>
              <a:rPr b="0" i="0" lang="en" sz="1000" u="none" cap="none" strike="noStrike">
                <a:solidFill>
                  <a:srgbClr val="666666"/>
                </a:solidFill>
                <a:latin typeface="Courier New"/>
                <a:ea typeface="Courier New"/>
                <a:cs typeface="Courier New"/>
                <a:sym typeface="Courier New"/>
              </a:rPr>
              <a:t>+</a:t>
            </a:r>
            <a:endParaRPr b="0" i="0" sz="1000" u="none" cap="none" strike="noStrike">
              <a:solidFill>
                <a:srgbClr val="333333"/>
              </a:solidFill>
              <a:latin typeface="Courier New"/>
              <a:ea typeface="Courier New"/>
              <a:cs typeface="Courier New"/>
              <a:sym typeface="Courier New"/>
            </a:endParaRPr>
          </a:p>
          <a:p>
            <a:pPr indent="0" lvl="0" marL="152400" marR="152400" rtl="0" algn="l">
              <a:lnSpc>
                <a:spcPct val="115000"/>
              </a:lnSpc>
              <a:spcBef>
                <a:spcPts val="0"/>
              </a:spcBef>
              <a:spcAft>
                <a:spcPts val="1500"/>
              </a:spcAft>
              <a:buClr>
                <a:srgbClr val="000000"/>
              </a:buClr>
              <a:buSzPts val="1000"/>
              <a:buFont typeface="Arial"/>
              <a:buNone/>
            </a:pPr>
            <a:r>
              <a:rPr b="0" i="0" lang="en" sz="1000" u="none" cap="none" strike="noStrike">
                <a:solidFill>
                  <a:srgbClr val="4070A0"/>
                </a:solidFill>
                <a:latin typeface="Courier New"/>
                <a:ea typeface="Courier New"/>
                <a:cs typeface="Courier New"/>
                <a:sym typeface="Courier New"/>
              </a:rPr>
              <a:t>  </a:t>
            </a:r>
            <a:r>
              <a:rPr b="1" i="0" lang="en" sz="1000" u="none" cap="none" strike="noStrike">
                <a:solidFill>
                  <a:srgbClr val="007020"/>
                </a:solidFill>
                <a:latin typeface="Courier New"/>
                <a:ea typeface="Courier New"/>
                <a:cs typeface="Courier New"/>
                <a:sym typeface="Courier New"/>
              </a:rPr>
              <a:t>theme_bw</a:t>
            </a:r>
            <a:r>
              <a:rPr b="0" i="0" lang="en" sz="1000" u="none" cap="none" strike="noStrike">
                <a:solidFill>
                  <a:srgbClr val="333333"/>
                </a:solidFill>
                <a:latin typeface="Courier New"/>
                <a:ea typeface="Courier New"/>
                <a:cs typeface="Courier New"/>
                <a:sym typeface="Courier New"/>
              </a:rPr>
              <a:t>()</a:t>
            </a:r>
            <a:endParaRPr b="0" i="0" sz="1000" u="none" cap="none" strike="noStrike">
              <a:solidFill>
                <a:srgbClr val="333333"/>
              </a:solidFill>
              <a:latin typeface="Courier New"/>
              <a:ea typeface="Courier New"/>
              <a:cs typeface="Courier New"/>
              <a:sym typeface="Courier New"/>
            </a:endParaRPr>
          </a:p>
        </p:txBody>
      </p:sp>
      <p:pic>
        <p:nvPicPr>
          <p:cNvPr id="723" name="Google Shape;723;p77"/>
          <p:cNvPicPr preferRelativeResize="0"/>
          <p:nvPr/>
        </p:nvPicPr>
        <p:blipFill rotWithShape="1">
          <a:blip r:embed="rId3">
            <a:alphaModFix/>
          </a:blip>
          <a:srcRect b="0" l="0" r="0" t="0"/>
          <a:stretch/>
        </p:blipFill>
        <p:spPr>
          <a:xfrm>
            <a:off x="347575" y="806325"/>
            <a:ext cx="5482850" cy="4218374"/>
          </a:xfrm>
          <a:prstGeom prst="rect">
            <a:avLst/>
          </a:prstGeom>
          <a:noFill/>
          <a:ln>
            <a:noFill/>
          </a:ln>
        </p:spPr>
      </p:pic>
      <p:sp>
        <p:nvSpPr>
          <p:cNvPr id="724" name="Google Shape;724;p77"/>
          <p:cNvSpPr txBox="1"/>
          <p:nvPr>
            <p:ph idx="4294967295" type="title"/>
          </p:nvPr>
        </p:nvSpPr>
        <p:spPr>
          <a:xfrm>
            <a:off x="1056750" y="157950"/>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4A86E8"/>
                </a:solidFill>
              </a:rPr>
              <a:t>Revisiting Learning Time and Science Scores</a:t>
            </a:r>
            <a:endParaRPr>
              <a:solidFill>
                <a:srgbClr val="4A86E8"/>
              </a:solidFill>
            </a:endParaRPr>
          </a:p>
        </p:txBody>
      </p:sp>
      <p:sp>
        <p:nvSpPr>
          <p:cNvPr id="725" name="Google Shape;725;p77"/>
          <p:cNvSpPr/>
          <p:nvPr/>
        </p:nvSpPr>
        <p:spPr>
          <a:xfrm>
            <a:off x="5716100" y="2921475"/>
            <a:ext cx="3000000" cy="1836600"/>
          </a:xfrm>
          <a:prstGeom prst="cloud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Can we make this color-blind accessible?</a:t>
            </a:r>
            <a:endParaRPr b="0" i="0" sz="1400" u="none" cap="none" strike="noStrike">
              <a:solidFill>
                <a:srgbClr val="000000"/>
              </a:solidFill>
              <a:latin typeface="Arial"/>
              <a:ea typeface="Arial"/>
              <a:cs typeface="Arial"/>
              <a:sym typeface="Arial"/>
            </a:endParaRPr>
          </a:p>
        </p:txBody>
      </p:sp>
      <p:sp>
        <p:nvSpPr>
          <p:cNvPr id="726" name="Google Shape;726;p77"/>
          <p:cNvSpPr txBox="1"/>
          <p:nvPr/>
        </p:nvSpPr>
        <p:spPr>
          <a:xfrm>
            <a:off x="6651875" y="4743300"/>
            <a:ext cx="2411700" cy="4002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0"/>
              </a:spcBef>
              <a:spcAft>
                <a:spcPts val="1000"/>
              </a:spcAft>
              <a:buClr>
                <a:srgbClr val="000000"/>
              </a:buClr>
              <a:buSzPts val="1400"/>
              <a:buFont typeface="Arial"/>
              <a:buNone/>
            </a:pPr>
            <a:r>
              <a:rPr b="0" i="0" lang="en" sz="1400" u="none" cap="none" strike="noStrike">
                <a:solidFill>
                  <a:srgbClr val="2D3B45"/>
                </a:solidFill>
                <a:highlight>
                  <a:srgbClr val="FFFFFF"/>
                </a:highlight>
                <a:latin typeface="Nunito"/>
                <a:ea typeface="Nunito"/>
                <a:cs typeface="Nunito"/>
                <a:sym typeface="Nunito"/>
              </a:rPr>
              <a:t>Bulut &amp; Dejardins (2019)</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78"/>
          <p:cNvPicPr preferRelativeResize="0"/>
          <p:nvPr/>
        </p:nvPicPr>
        <p:blipFill rotWithShape="1">
          <a:blip r:embed="rId3">
            <a:alphaModFix/>
          </a:blip>
          <a:srcRect b="0" l="0" r="0" t="0"/>
          <a:stretch/>
        </p:blipFill>
        <p:spPr>
          <a:xfrm>
            <a:off x="495850" y="1270875"/>
            <a:ext cx="2285072" cy="2437926"/>
          </a:xfrm>
          <a:prstGeom prst="rect">
            <a:avLst/>
          </a:prstGeom>
          <a:noFill/>
          <a:ln>
            <a:noFill/>
          </a:ln>
        </p:spPr>
      </p:pic>
      <p:pic>
        <p:nvPicPr>
          <p:cNvPr id="732" name="Google Shape;732;p78"/>
          <p:cNvPicPr preferRelativeResize="0"/>
          <p:nvPr/>
        </p:nvPicPr>
        <p:blipFill rotWithShape="1">
          <a:blip r:embed="rId4">
            <a:alphaModFix/>
          </a:blip>
          <a:srcRect b="0" l="0" r="0" t="0"/>
          <a:stretch/>
        </p:blipFill>
        <p:spPr>
          <a:xfrm>
            <a:off x="2866150" y="1946325"/>
            <a:ext cx="3000000" cy="1087037"/>
          </a:xfrm>
          <a:prstGeom prst="rect">
            <a:avLst/>
          </a:prstGeom>
          <a:noFill/>
          <a:ln>
            <a:noFill/>
          </a:ln>
        </p:spPr>
      </p:pic>
      <p:sp>
        <p:nvSpPr>
          <p:cNvPr id="733" name="Google Shape;733;p78"/>
          <p:cNvSpPr txBox="1"/>
          <p:nvPr/>
        </p:nvSpPr>
        <p:spPr>
          <a:xfrm>
            <a:off x="6038875" y="366207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http://www.cookbook-r.com/Graphs/Colors_(ggplot2)/</a:t>
            </a:r>
            <a:endParaRPr b="0" i="0" sz="1400" u="none" cap="none" strike="noStrike">
              <a:solidFill>
                <a:srgbClr val="000000"/>
              </a:solidFill>
              <a:latin typeface="Nunito"/>
              <a:ea typeface="Nunito"/>
              <a:cs typeface="Nunito"/>
              <a:sym typeface="Nunito"/>
            </a:endParaRPr>
          </a:p>
        </p:txBody>
      </p:sp>
      <p:pic>
        <p:nvPicPr>
          <p:cNvPr id="734" name="Google Shape;734;p78"/>
          <p:cNvPicPr preferRelativeResize="0"/>
          <p:nvPr/>
        </p:nvPicPr>
        <p:blipFill rotWithShape="1">
          <a:blip r:embed="rId5">
            <a:alphaModFix/>
          </a:blip>
          <a:srcRect b="0" l="0" r="0" t="0"/>
          <a:stretch/>
        </p:blipFill>
        <p:spPr>
          <a:xfrm>
            <a:off x="6289113" y="981999"/>
            <a:ext cx="2305974" cy="2490449"/>
          </a:xfrm>
          <a:prstGeom prst="rect">
            <a:avLst/>
          </a:prstGeom>
          <a:noFill/>
          <a:ln>
            <a:noFill/>
          </a:ln>
        </p:spPr>
      </p:pic>
      <p:sp>
        <p:nvSpPr>
          <p:cNvPr id="735" name="Google Shape;735;p78"/>
          <p:cNvSpPr/>
          <p:nvPr/>
        </p:nvSpPr>
        <p:spPr>
          <a:xfrm>
            <a:off x="2084775" y="3772350"/>
            <a:ext cx="2032800" cy="794400"/>
          </a:xfrm>
          <a:prstGeom prst="curvedUpArrow">
            <a:avLst>
              <a:gd fmla="val 25000" name="adj1"/>
              <a:gd fmla="val 50000" name="adj2"/>
              <a:gd fmla="val 25000" name="adj3"/>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78"/>
          <p:cNvSpPr/>
          <p:nvPr/>
        </p:nvSpPr>
        <p:spPr>
          <a:xfrm flipH="1" rot="10800000">
            <a:off x="4117575" y="906100"/>
            <a:ext cx="2032800" cy="759900"/>
          </a:xfrm>
          <a:prstGeom prst="curvedUpArrow">
            <a:avLst>
              <a:gd fmla="val 25000" name="adj1"/>
              <a:gd fmla="val 50000" name="adj2"/>
              <a:gd fmla="val 25000" name="adj3"/>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79"/>
          <p:cNvPicPr preferRelativeResize="0"/>
          <p:nvPr/>
        </p:nvPicPr>
        <p:blipFill rotWithShape="1">
          <a:blip r:embed="rId3">
            <a:alphaModFix/>
          </a:blip>
          <a:srcRect b="0" l="0" r="0" t="0"/>
          <a:stretch/>
        </p:blipFill>
        <p:spPr>
          <a:xfrm>
            <a:off x="230275" y="1164950"/>
            <a:ext cx="4837600" cy="3031924"/>
          </a:xfrm>
          <a:prstGeom prst="rect">
            <a:avLst/>
          </a:prstGeom>
          <a:noFill/>
          <a:ln>
            <a:noFill/>
          </a:ln>
        </p:spPr>
      </p:pic>
      <p:sp>
        <p:nvSpPr>
          <p:cNvPr id="742" name="Google Shape;742;p79"/>
          <p:cNvSpPr txBox="1"/>
          <p:nvPr/>
        </p:nvSpPr>
        <p:spPr>
          <a:xfrm>
            <a:off x="5132800" y="1186500"/>
            <a:ext cx="37749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cbPalette &lt;- c("#E69F00", "#56B4E9", "#009E73", "#F0E442", "#0072B2", "#D55E00", "#CC79A7")</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ggplot(data = dat_small,</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mapping = aes(x = learning, y = science, fill = Region))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geom_point(aes(colour = sex) )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geom_smooth(method = "loess")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labs(x = "Weekly Learning Time", y = "Science Scores")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theme_bw()+</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scale_fill_manual(values=cbPalette)+</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urier New"/>
                <a:ea typeface="Courier New"/>
                <a:cs typeface="Courier New"/>
                <a:sym typeface="Courier New"/>
              </a:rPr>
              <a:t>  scale_colour_manual(values=cbPalette)</a:t>
            </a:r>
            <a:endParaRPr b="0" i="0" sz="12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sp>
        <p:nvSpPr>
          <p:cNvPr id="748" name="Google Shape;748;p80"/>
          <p:cNvSpPr txBox="1"/>
          <p:nvPr>
            <p:ph type="title"/>
          </p:nvPr>
        </p:nvSpPr>
        <p:spPr>
          <a:xfrm>
            <a:off x="240850" y="1581750"/>
            <a:ext cx="8520600" cy="1980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5500">
                <a:solidFill>
                  <a:srgbClr val="4A86E8"/>
                </a:solidFill>
              </a:rPr>
              <a:t>Interactive Plot</a:t>
            </a:r>
            <a:endParaRPr sz="5500">
              <a:solidFill>
                <a:srgbClr val="4A86E8"/>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1"/>
          <p:cNvSpPr/>
          <p:nvPr/>
        </p:nvSpPr>
        <p:spPr>
          <a:xfrm>
            <a:off x="4419598" y="3401000"/>
            <a:ext cx="3826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3"/>
              </a:rPr>
              <a:t>https://www.r-graph-gallery.com/index.html</a:t>
            </a:r>
            <a:endParaRPr sz="1400">
              <a:solidFill>
                <a:schemeClr val="dk1"/>
              </a:solidFill>
              <a:latin typeface="Calibri"/>
              <a:ea typeface="Calibri"/>
              <a:cs typeface="Calibri"/>
              <a:sym typeface="Calibri"/>
            </a:endParaRPr>
          </a:p>
        </p:txBody>
      </p:sp>
      <p:pic>
        <p:nvPicPr>
          <p:cNvPr id="754" name="Google Shape;754;p81"/>
          <p:cNvPicPr preferRelativeResize="0"/>
          <p:nvPr/>
        </p:nvPicPr>
        <p:blipFill rotWithShape="1">
          <a:blip r:embed="rId4">
            <a:alphaModFix/>
          </a:blip>
          <a:srcRect b="0" l="0" r="0" t="0"/>
          <a:stretch/>
        </p:blipFill>
        <p:spPr>
          <a:xfrm>
            <a:off x="4278784" y="1156679"/>
            <a:ext cx="3882392" cy="2114733"/>
          </a:xfrm>
          <a:prstGeom prst="rect">
            <a:avLst/>
          </a:prstGeom>
          <a:noFill/>
          <a:ln>
            <a:noFill/>
          </a:ln>
        </p:spPr>
      </p:pic>
      <p:pic>
        <p:nvPicPr>
          <p:cNvPr id="755" name="Google Shape;755;p81"/>
          <p:cNvPicPr preferRelativeResize="0"/>
          <p:nvPr/>
        </p:nvPicPr>
        <p:blipFill rotWithShape="1">
          <a:blip r:embed="rId5">
            <a:alphaModFix/>
          </a:blip>
          <a:srcRect b="0" l="0" r="0" t="0"/>
          <a:stretch/>
        </p:blipFill>
        <p:spPr>
          <a:xfrm>
            <a:off x="445075" y="299074"/>
            <a:ext cx="3490487" cy="4844426"/>
          </a:xfrm>
          <a:prstGeom prst="rect">
            <a:avLst/>
          </a:prstGeom>
          <a:noFill/>
          <a:ln>
            <a:noFill/>
          </a:ln>
        </p:spPr>
      </p:pic>
      <p:sp>
        <p:nvSpPr>
          <p:cNvPr id="756" name="Google Shape;756;p81"/>
          <p:cNvSpPr txBox="1"/>
          <p:nvPr>
            <p:ph type="title"/>
          </p:nvPr>
        </p:nvSpPr>
        <p:spPr>
          <a:xfrm>
            <a:off x="1056750" y="205050"/>
            <a:ext cx="7030500" cy="595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SzPts val="990"/>
              <a:buNone/>
            </a:pPr>
            <a:r>
              <a:rPr lang="en" sz="2300">
                <a:solidFill>
                  <a:schemeClr val="dk1"/>
                </a:solidFill>
              </a:rPr>
              <a:t>For more information</a:t>
            </a:r>
            <a:endParaRPr sz="2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2"/>
          <p:cNvSpPr txBox="1"/>
          <p:nvPr>
            <p:ph type="title"/>
          </p:nvPr>
        </p:nvSpPr>
        <p:spPr>
          <a:xfrm>
            <a:off x="240850" y="1581750"/>
            <a:ext cx="8520600" cy="19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Quick Tips</a:t>
            </a:r>
            <a:endParaRPr sz="5500"/>
          </a:p>
        </p:txBody>
      </p:sp>
      <p:sp>
        <p:nvSpPr>
          <p:cNvPr id="762" name="Google Shape;762;p82"/>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83"/>
          <p:cNvSpPr txBox="1"/>
          <p:nvPr/>
        </p:nvSpPr>
        <p:spPr>
          <a:xfrm>
            <a:off x="783850" y="378725"/>
            <a:ext cx="7803300" cy="7473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1700"/>
              </a:spcBef>
              <a:spcAft>
                <a:spcPts val="0"/>
              </a:spcAft>
              <a:buClr>
                <a:srgbClr val="222222"/>
              </a:buClr>
              <a:buSzPts val="1700"/>
              <a:buFont typeface="Arial"/>
              <a:buAutoNum type="arabicPeriod"/>
            </a:pPr>
            <a:r>
              <a:rPr b="0" i="0" lang="en" sz="1700" u="none" cap="none" strike="noStrike">
                <a:solidFill>
                  <a:srgbClr val="222222"/>
                </a:solidFill>
                <a:highlight>
                  <a:srgbClr val="FEFEFE"/>
                </a:highlight>
                <a:latin typeface="Arial"/>
                <a:ea typeface="Arial"/>
                <a:cs typeface="Arial"/>
                <a:sym typeface="Arial"/>
              </a:rPr>
              <a:t>Make sure parentheses are balanced and that every opening “</a:t>
            </a:r>
            <a:r>
              <a:rPr b="0" i="0" lang="en" sz="1700" u="none" cap="none" strike="noStrike">
                <a:solidFill>
                  <a:srgbClr val="222222"/>
                </a:solidFill>
                <a:highlight>
                  <a:srgbClr val="FEFEFE"/>
                </a:highlight>
                <a:latin typeface="Courier New"/>
                <a:ea typeface="Courier New"/>
                <a:cs typeface="Courier New"/>
                <a:sym typeface="Courier New"/>
              </a:rPr>
              <a:t>(</a:t>
            </a:r>
            <a:r>
              <a:rPr b="0" i="0" lang="en" sz="1700" u="none" cap="none" strike="noStrike">
                <a:solidFill>
                  <a:srgbClr val="222222"/>
                </a:solidFill>
                <a:highlight>
                  <a:srgbClr val="FEFEFE"/>
                </a:highlight>
                <a:latin typeface="Arial"/>
                <a:ea typeface="Arial"/>
                <a:cs typeface="Arial"/>
                <a:sym typeface="Arial"/>
              </a:rPr>
              <a:t>” has a corresponding closing “</a:t>
            </a:r>
            <a:r>
              <a:rPr b="0" i="0" lang="en" sz="1700" u="none" cap="none" strike="noStrike">
                <a:solidFill>
                  <a:srgbClr val="222222"/>
                </a:solidFill>
                <a:highlight>
                  <a:srgbClr val="FEFEFE"/>
                </a:highlight>
                <a:latin typeface="Courier New"/>
                <a:ea typeface="Courier New"/>
                <a:cs typeface="Courier New"/>
                <a:sym typeface="Courier New"/>
              </a:rPr>
              <a:t>)</a:t>
            </a:r>
            <a:r>
              <a:rPr b="0" i="0" lang="en" sz="1700" u="none" cap="none" strike="noStrike">
                <a:solidFill>
                  <a:srgbClr val="222222"/>
                </a:solidFill>
                <a:highlight>
                  <a:srgbClr val="FEFEFE"/>
                </a:highlight>
                <a:latin typeface="Arial"/>
                <a:ea typeface="Arial"/>
                <a:cs typeface="Arial"/>
                <a:sym typeface="Arial"/>
              </a:rPr>
              <a:t>”.</a:t>
            </a:r>
            <a:endParaRPr b="0" i="0" sz="2000" u="none" cap="none" strike="noStrike">
              <a:solidFill>
                <a:srgbClr val="000000"/>
              </a:solidFill>
              <a:latin typeface="Nunito"/>
              <a:ea typeface="Nunito"/>
              <a:cs typeface="Nunito"/>
              <a:sym typeface="Nunito"/>
            </a:endParaRPr>
          </a:p>
        </p:txBody>
      </p:sp>
      <p:pic>
        <p:nvPicPr>
          <p:cNvPr id="768" name="Google Shape;768;p83"/>
          <p:cNvPicPr preferRelativeResize="0"/>
          <p:nvPr/>
        </p:nvPicPr>
        <p:blipFill rotWithShape="1">
          <a:blip r:embed="rId3">
            <a:alphaModFix/>
          </a:blip>
          <a:srcRect b="7579" l="0" r="0" t="3038"/>
          <a:stretch/>
        </p:blipFill>
        <p:spPr>
          <a:xfrm>
            <a:off x="2522110" y="1451575"/>
            <a:ext cx="4099790" cy="1001813"/>
          </a:xfrm>
          <a:prstGeom prst="rect">
            <a:avLst/>
          </a:prstGeom>
          <a:noFill/>
          <a:ln>
            <a:noFill/>
          </a:ln>
        </p:spPr>
      </p:pic>
      <p:pic>
        <p:nvPicPr>
          <p:cNvPr id="769" name="Google Shape;769;p83"/>
          <p:cNvPicPr preferRelativeResize="0"/>
          <p:nvPr/>
        </p:nvPicPr>
        <p:blipFill rotWithShape="1">
          <a:blip r:embed="rId4">
            <a:alphaModFix/>
          </a:blip>
          <a:srcRect b="0" l="0" r="0" t="0"/>
          <a:stretch/>
        </p:blipFill>
        <p:spPr>
          <a:xfrm>
            <a:off x="2522100" y="3067025"/>
            <a:ext cx="4099800" cy="916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4"/>
          <p:cNvSpPr txBox="1"/>
          <p:nvPr/>
        </p:nvSpPr>
        <p:spPr>
          <a:xfrm>
            <a:off x="783850" y="378725"/>
            <a:ext cx="7803300" cy="453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700"/>
              </a:spcBef>
              <a:spcAft>
                <a:spcPts val="1700"/>
              </a:spcAft>
              <a:buClr>
                <a:srgbClr val="000000"/>
              </a:buClr>
              <a:buSzPts val="1700"/>
              <a:buFont typeface="Arial"/>
              <a:buNone/>
            </a:pPr>
            <a:r>
              <a:rPr b="0" i="0" lang="en" sz="1700" u="none" cap="none" strike="noStrike">
                <a:solidFill>
                  <a:srgbClr val="222222"/>
                </a:solidFill>
                <a:highlight>
                  <a:srgbClr val="FEFEFE"/>
                </a:highlight>
                <a:latin typeface="Arial"/>
                <a:ea typeface="Arial"/>
                <a:cs typeface="Arial"/>
                <a:sym typeface="Arial"/>
              </a:rPr>
              <a:t>2. Make sure</a:t>
            </a:r>
            <a:r>
              <a:rPr b="0" i="0" lang="en" sz="1750" u="none" cap="none" strike="noStrike">
                <a:solidFill>
                  <a:srgbClr val="222222"/>
                </a:solidFill>
                <a:highlight>
                  <a:srgbClr val="FEFEFE"/>
                </a:highlight>
                <a:latin typeface="Arial"/>
                <a:ea typeface="Arial"/>
                <a:cs typeface="Arial"/>
                <a:sym typeface="Arial"/>
              </a:rPr>
              <a:t> you complete your expressions. </a:t>
            </a:r>
            <a:endParaRPr b="0" i="0" sz="2000" u="none" cap="none" strike="noStrike">
              <a:solidFill>
                <a:srgbClr val="000000"/>
              </a:solidFill>
              <a:latin typeface="Nunito"/>
              <a:ea typeface="Nunito"/>
              <a:cs typeface="Nunito"/>
              <a:sym typeface="Nunito"/>
            </a:endParaRPr>
          </a:p>
        </p:txBody>
      </p:sp>
      <p:sp>
        <p:nvSpPr>
          <p:cNvPr id="775" name="Google Shape;775;p84"/>
          <p:cNvSpPr txBox="1"/>
          <p:nvPr/>
        </p:nvSpPr>
        <p:spPr>
          <a:xfrm>
            <a:off x="2899900" y="3038125"/>
            <a:ext cx="3571200" cy="1693200"/>
          </a:xfrm>
          <a:prstGeom prst="rect">
            <a:avLst/>
          </a:prstGeom>
          <a:solidFill>
            <a:srgbClr val="D9D9D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plot2 &lt;- c(1, 2, 3)</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plot2</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&gt; plot2 &lt;- c(1,2,3)</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&gt; plot2</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[1] 1 2 3</a:t>
            </a:r>
            <a:endParaRPr b="0" i="0" sz="1400" u="none" cap="none" strike="noStrike">
              <a:solidFill>
                <a:srgbClr val="000000"/>
              </a:solidFill>
              <a:latin typeface="Courier New"/>
              <a:ea typeface="Courier New"/>
              <a:cs typeface="Courier New"/>
              <a:sym typeface="Courier New"/>
            </a:endParaRPr>
          </a:p>
        </p:txBody>
      </p:sp>
      <p:sp>
        <p:nvSpPr>
          <p:cNvPr id="776" name="Google Shape;776;p84"/>
          <p:cNvSpPr txBox="1"/>
          <p:nvPr/>
        </p:nvSpPr>
        <p:spPr>
          <a:xfrm>
            <a:off x="2899900" y="924900"/>
            <a:ext cx="3571200" cy="1908600"/>
          </a:xfrm>
          <a:prstGeom prst="rect">
            <a:avLst/>
          </a:prstGeom>
          <a:solidFill>
            <a:srgbClr val="D9D9D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plot2 &lt;-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&gt; plot2 &lt;- </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Courier New"/>
                <a:ea typeface="Courier New"/>
                <a:cs typeface="Courier New"/>
                <a:sym typeface="Courier New"/>
              </a:rPr>
              <a:t>Error: Incomplete expression: plot2 &lt;-</a:t>
            </a:r>
            <a:endParaRPr b="0" i="0" sz="1400" u="none" cap="none" strike="noStrike">
              <a:solidFill>
                <a:srgbClr val="FF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a:t>
            </a:r>
            <a:endParaRPr b="0" i="0" sz="1400" u="none" cap="none" strike="noStrike">
              <a:solidFill>
                <a:srgbClr val="0000FF"/>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5"/>
          <p:cNvSpPr txBox="1"/>
          <p:nvPr/>
        </p:nvSpPr>
        <p:spPr>
          <a:xfrm>
            <a:off x="783850" y="378725"/>
            <a:ext cx="7803300" cy="74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700"/>
              </a:spcBef>
              <a:spcAft>
                <a:spcPts val="1700"/>
              </a:spcAft>
              <a:buClr>
                <a:srgbClr val="000000"/>
              </a:buClr>
              <a:buSzPts val="1700"/>
              <a:buFont typeface="Arial"/>
              <a:buNone/>
            </a:pPr>
            <a:r>
              <a:rPr b="0" i="0" lang="en" sz="1700" u="none" cap="none" strike="noStrike">
                <a:solidFill>
                  <a:srgbClr val="222222"/>
                </a:solidFill>
                <a:highlight>
                  <a:srgbClr val="FEFEFE"/>
                </a:highlight>
                <a:latin typeface="Arial"/>
                <a:ea typeface="Arial"/>
                <a:cs typeface="Arial"/>
                <a:sym typeface="Arial"/>
              </a:rPr>
              <a:t>3.  Make sure your </a:t>
            </a:r>
            <a:r>
              <a:rPr b="1" i="0" lang="en" sz="1700" u="none" cap="none" strike="noStrike">
                <a:solidFill>
                  <a:srgbClr val="222222"/>
                </a:solidFill>
                <a:highlight>
                  <a:srgbClr val="FEFEFE"/>
                </a:highlight>
                <a:latin typeface="Courier New"/>
                <a:ea typeface="Courier New"/>
                <a:cs typeface="Courier New"/>
                <a:sym typeface="Courier New"/>
              </a:rPr>
              <a:t>+</a:t>
            </a:r>
            <a:r>
              <a:rPr b="1" i="0" lang="en" sz="1700" u="none" cap="none" strike="noStrike">
                <a:solidFill>
                  <a:srgbClr val="222222"/>
                </a:solidFill>
                <a:highlight>
                  <a:srgbClr val="FEFEFE"/>
                </a:highlight>
                <a:latin typeface="Arial"/>
                <a:ea typeface="Arial"/>
                <a:cs typeface="Arial"/>
                <a:sym typeface="Arial"/>
              </a:rPr>
              <a:t> </a:t>
            </a:r>
            <a:r>
              <a:rPr b="0" i="0" lang="en" sz="1700" u="none" cap="none" strike="noStrike">
                <a:solidFill>
                  <a:srgbClr val="222222"/>
                </a:solidFill>
                <a:highlight>
                  <a:srgbClr val="FEFEFE"/>
                </a:highlight>
                <a:latin typeface="Arial"/>
                <a:ea typeface="Arial"/>
                <a:cs typeface="Arial"/>
                <a:sym typeface="Arial"/>
              </a:rPr>
              <a:t>character goes at the end of the line, and not the beginning.</a:t>
            </a:r>
            <a:endParaRPr b="0" i="0" sz="1700" u="none" cap="none" strike="noStrike">
              <a:solidFill>
                <a:srgbClr val="000000"/>
              </a:solidFill>
              <a:latin typeface="Nunito"/>
              <a:ea typeface="Nunito"/>
              <a:cs typeface="Nunito"/>
              <a:sym typeface="Nunito"/>
            </a:endParaRPr>
          </a:p>
        </p:txBody>
      </p:sp>
      <p:sp>
        <p:nvSpPr>
          <p:cNvPr id="782" name="Google Shape;782;p85"/>
          <p:cNvSpPr txBox="1"/>
          <p:nvPr/>
        </p:nvSpPr>
        <p:spPr>
          <a:xfrm>
            <a:off x="2004600" y="1514875"/>
            <a:ext cx="5134800" cy="2124000"/>
          </a:xfrm>
          <a:prstGeom prst="rect">
            <a:avLst/>
          </a:prstGeom>
          <a:solidFill>
            <a:srgbClr val="D9D9D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ggplot(data = mpg, aes(x = displ, y = hwy))</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 geom_point()</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&gt; ggplot(data = mpg)   </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FF"/>
                </a:solidFill>
                <a:latin typeface="Courier New"/>
                <a:ea typeface="Courier New"/>
                <a:cs typeface="Courier New"/>
                <a:sym typeface="Courier New"/>
              </a:rPr>
              <a:t>&gt; + geom_point(mapping = aes(x = displ, y = hwy)) </a:t>
            </a:r>
            <a:endParaRPr b="0" i="0" sz="1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Courier New"/>
                <a:ea typeface="Courier New"/>
                <a:cs typeface="Courier New"/>
                <a:sym typeface="Courier New"/>
              </a:rPr>
              <a:t>Error: Cannot use `+.gg()` with a single argument. Did you accidentally put + on a new line?</a:t>
            </a:r>
            <a:endParaRPr b="0" i="0" sz="1400" u="none" cap="none" strike="noStrike">
              <a:solidFill>
                <a:srgbClr val="FF0000"/>
              </a:solidFill>
              <a:latin typeface="Courier New"/>
              <a:ea typeface="Courier New"/>
              <a:cs typeface="Courier New"/>
              <a:sym typeface="Courier New"/>
            </a:endParaRPr>
          </a:p>
        </p:txBody>
      </p:sp>
      <p:sp>
        <p:nvSpPr>
          <p:cNvPr id="783" name="Google Shape;783;p85"/>
          <p:cNvSpPr txBox="1"/>
          <p:nvPr/>
        </p:nvSpPr>
        <p:spPr>
          <a:xfrm>
            <a:off x="2025300" y="3808600"/>
            <a:ext cx="5093400" cy="831300"/>
          </a:xfrm>
          <a:prstGeom prst="rect">
            <a:avLst/>
          </a:prstGeom>
          <a:solidFill>
            <a:srgbClr val="D9D9D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ggplot(data = mpg, aes(x = displ, y = hwy)) +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urier New"/>
                <a:ea typeface="Courier New"/>
                <a:cs typeface="Courier New"/>
                <a:sym typeface="Courier New"/>
              </a:rPr>
              <a:t>     geom_point()</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6"/>
          <p:cNvSpPr txBox="1"/>
          <p:nvPr/>
        </p:nvSpPr>
        <p:spPr>
          <a:xfrm>
            <a:off x="1021600" y="257650"/>
            <a:ext cx="18654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Nunito"/>
                <a:ea typeface="Nunito"/>
                <a:cs typeface="Nunito"/>
                <a:sym typeface="Nunito"/>
              </a:rPr>
              <a:t>4. ?function</a:t>
            </a:r>
            <a:endParaRPr b="0" i="0" sz="1700" u="none" cap="none" strike="noStrike">
              <a:solidFill>
                <a:srgbClr val="000000"/>
              </a:solidFill>
              <a:latin typeface="Nunito"/>
              <a:ea typeface="Nunito"/>
              <a:cs typeface="Nunito"/>
              <a:sym typeface="Nunito"/>
            </a:endParaRPr>
          </a:p>
        </p:txBody>
      </p:sp>
      <p:pic>
        <p:nvPicPr>
          <p:cNvPr id="789" name="Google Shape;789;p86"/>
          <p:cNvPicPr preferRelativeResize="0"/>
          <p:nvPr/>
        </p:nvPicPr>
        <p:blipFill rotWithShape="1">
          <a:blip r:embed="rId3">
            <a:alphaModFix/>
          </a:blip>
          <a:srcRect b="0" l="0" r="0" t="0"/>
          <a:stretch/>
        </p:blipFill>
        <p:spPr>
          <a:xfrm>
            <a:off x="187925" y="964850"/>
            <a:ext cx="6685844" cy="4178651"/>
          </a:xfrm>
          <a:prstGeom prst="rect">
            <a:avLst/>
          </a:prstGeom>
          <a:noFill/>
          <a:ln>
            <a:noFill/>
          </a:ln>
        </p:spPr>
      </p:pic>
      <p:pic>
        <p:nvPicPr>
          <p:cNvPr id="790" name="Google Shape;790;p86"/>
          <p:cNvPicPr preferRelativeResize="0"/>
          <p:nvPr/>
        </p:nvPicPr>
        <p:blipFill rotWithShape="1">
          <a:blip r:embed="rId4">
            <a:alphaModFix/>
          </a:blip>
          <a:srcRect b="0" l="0" r="0" t="0"/>
          <a:stretch/>
        </p:blipFill>
        <p:spPr>
          <a:xfrm>
            <a:off x="4126700" y="792875"/>
            <a:ext cx="5335350" cy="2082750"/>
          </a:xfrm>
          <a:prstGeom prst="rect">
            <a:avLst/>
          </a:prstGeom>
          <a:noFill/>
          <a:ln>
            <a:noFill/>
          </a:ln>
        </p:spPr>
      </p:pic>
      <p:sp>
        <p:nvSpPr>
          <p:cNvPr id="791" name="Google Shape;791;p86"/>
          <p:cNvSpPr txBox="1"/>
          <p:nvPr/>
        </p:nvSpPr>
        <p:spPr>
          <a:xfrm>
            <a:off x="5189300" y="257650"/>
            <a:ext cx="34809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Nunito"/>
                <a:ea typeface="Nunito"/>
                <a:cs typeface="Nunito"/>
                <a:sym typeface="Nunito"/>
              </a:rPr>
              <a:t>5. </a:t>
            </a:r>
            <a:r>
              <a:rPr b="0" i="0" lang="en" sz="1400" u="none" cap="none" strike="sngStrike">
                <a:solidFill>
                  <a:srgbClr val="000000"/>
                </a:solidFill>
                <a:latin typeface="Arial"/>
                <a:ea typeface="Arial"/>
                <a:cs typeface="Arial"/>
                <a:sym typeface="Arial"/>
              </a:rPr>
              <a:t>Google</a:t>
            </a:r>
            <a:r>
              <a:rPr b="0" i="0" lang="en" sz="1700" u="none" cap="none" strike="noStrike">
                <a:solidFill>
                  <a:srgbClr val="000000"/>
                </a:solidFill>
                <a:latin typeface="Nunito"/>
                <a:ea typeface="Nunito"/>
                <a:cs typeface="Nunito"/>
                <a:sym typeface="Nunito"/>
              </a:rPr>
              <a:t> DuckDuckGo it!</a:t>
            </a:r>
            <a:endParaRPr b="0" i="0" sz="1700" u="none" cap="none" strike="noStrike">
              <a:solidFill>
                <a:srgbClr val="000000"/>
              </a:solidFill>
              <a:latin typeface="Nunito"/>
              <a:ea typeface="Nunito"/>
              <a:cs typeface="Nunito"/>
              <a:sym typeface="Nunito"/>
            </a:endParaRPr>
          </a:p>
        </p:txBody>
      </p:sp>
      <p:pic>
        <p:nvPicPr>
          <p:cNvPr id="792" name="Google Shape;792;p86"/>
          <p:cNvPicPr preferRelativeResize="0"/>
          <p:nvPr/>
        </p:nvPicPr>
        <p:blipFill rotWithShape="1">
          <a:blip r:embed="rId5">
            <a:alphaModFix/>
          </a:blip>
          <a:srcRect b="0" l="0" r="0" t="0"/>
          <a:stretch/>
        </p:blipFill>
        <p:spPr>
          <a:xfrm>
            <a:off x="5250125" y="1527021"/>
            <a:ext cx="5084176" cy="2861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2"/>
          <p:cNvPicPr preferRelativeResize="0"/>
          <p:nvPr/>
        </p:nvPicPr>
        <p:blipFill>
          <a:blip r:embed="rId3">
            <a:alphaModFix/>
          </a:blip>
          <a:stretch>
            <a:fillRect/>
          </a:stretch>
        </p:blipFill>
        <p:spPr>
          <a:xfrm>
            <a:off x="719150" y="152400"/>
            <a:ext cx="3037121" cy="4838700"/>
          </a:xfrm>
          <a:prstGeom prst="rect">
            <a:avLst/>
          </a:prstGeom>
          <a:noFill/>
          <a:ln>
            <a:noFill/>
          </a:ln>
        </p:spPr>
      </p:pic>
      <p:pic>
        <p:nvPicPr>
          <p:cNvPr id="435" name="Google Shape;435;p42"/>
          <p:cNvPicPr preferRelativeResize="0"/>
          <p:nvPr/>
        </p:nvPicPr>
        <p:blipFill>
          <a:blip r:embed="rId4">
            <a:alphaModFix/>
          </a:blip>
          <a:stretch>
            <a:fillRect/>
          </a:stretch>
        </p:blipFill>
        <p:spPr>
          <a:xfrm>
            <a:off x="4571996" y="152400"/>
            <a:ext cx="2849716" cy="4838702"/>
          </a:xfrm>
          <a:prstGeom prst="rect">
            <a:avLst/>
          </a:prstGeom>
          <a:noFill/>
          <a:ln>
            <a:noFill/>
          </a:ln>
        </p:spPr>
      </p:pic>
      <p:sp>
        <p:nvSpPr>
          <p:cNvPr id="436" name="Google Shape;436;p42"/>
          <p:cNvSpPr txBox="1"/>
          <p:nvPr/>
        </p:nvSpPr>
        <p:spPr>
          <a:xfrm>
            <a:off x="7481700" y="47433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7"/>
          <p:cNvSpPr txBox="1"/>
          <p:nvPr>
            <p:ph idx="4294967295" type="title"/>
          </p:nvPr>
        </p:nvSpPr>
        <p:spPr>
          <a:xfrm>
            <a:off x="240850" y="1581750"/>
            <a:ext cx="8520600" cy="19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chemeClr val="dk1"/>
                </a:solidFill>
              </a:rPr>
              <a:t>Q &amp; A</a:t>
            </a:r>
            <a:endParaRPr sz="55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8"/>
          <p:cNvSpPr txBox="1"/>
          <p:nvPr>
            <p:ph idx="4294967295" type="title"/>
          </p:nvPr>
        </p:nvSpPr>
        <p:spPr>
          <a:xfrm>
            <a:off x="230800" y="477200"/>
            <a:ext cx="6347100" cy="8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solidFill>
                  <a:schemeClr val="dk1"/>
                </a:solidFill>
              </a:rPr>
              <a:t>References</a:t>
            </a:r>
            <a:endParaRPr sz="4300">
              <a:solidFill>
                <a:schemeClr val="dk1"/>
              </a:solidFill>
            </a:endParaRPr>
          </a:p>
        </p:txBody>
      </p:sp>
      <p:sp>
        <p:nvSpPr>
          <p:cNvPr id="803" name="Google Shape;803;p88"/>
          <p:cNvSpPr txBox="1"/>
          <p:nvPr/>
        </p:nvSpPr>
        <p:spPr>
          <a:xfrm>
            <a:off x="936000" y="1639550"/>
            <a:ext cx="7272000" cy="307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Font typeface="Arial"/>
              <a:buNone/>
            </a:pPr>
            <a:r>
              <a:rPr lang="en">
                <a:solidFill>
                  <a:srgbClr val="2D3B45"/>
                </a:solidFill>
                <a:highlight>
                  <a:srgbClr val="FFFFFF"/>
                </a:highlight>
                <a:latin typeface="Nunito"/>
                <a:ea typeface="Nunito"/>
                <a:cs typeface="Nunito"/>
                <a:sym typeface="Nunito"/>
              </a:rPr>
              <a:t>Reyes, I</a:t>
            </a:r>
            <a:r>
              <a:rPr i="1" lang="en">
                <a:solidFill>
                  <a:srgbClr val="2D3B45"/>
                </a:solidFill>
                <a:highlight>
                  <a:srgbClr val="FFFFFF"/>
                </a:highlight>
                <a:latin typeface="Nunito"/>
                <a:ea typeface="Nunito"/>
                <a:cs typeface="Nunito"/>
                <a:sym typeface="Nunito"/>
              </a:rPr>
              <a:t> (2018) From Numbers to Narrative: Data Storytelling. Open Data Science Conference Europe (ODSC). </a:t>
            </a:r>
            <a:r>
              <a:rPr i="1" lang="en">
                <a:solidFill>
                  <a:srgbClr val="2D3B45"/>
                </a:solidFill>
                <a:highlight>
                  <a:srgbClr val="FFFFFF"/>
                </a:highlight>
                <a:uFill>
                  <a:noFill/>
                </a:uFill>
                <a:latin typeface="Nunito"/>
                <a:ea typeface="Nunito"/>
                <a:cs typeface="Nunito"/>
                <a:sym typeface="Nunito"/>
                <a:hlinkClick r:id="rId3">
                  <a:extLst>
                    <a:ext uri="{A12FA001-AC4F-418D-AE19-62706E023703}">
                      <ahyp:hlinkClr val="tx"/>
                    </a:ext>
                  </a:extLst>
                </a:hlinkClick>
              </a:rPr>
              <a:t>https://www.youtube.com/watch?v=MZ7cyrMecYY#t=0m01s</a:t>
            </a:r>
            <a:endParaRPr sz="900"/>
          </a:p>
          <a:p>
            <a:pPr indent="-457200" lvl="0" marL="457200" marR="0" rtl="0" algn="l">
              <a:lnSpc>
                <a:spcPct val="115000"/>
              </a:lnSpc>
              <a:spcBef>
                <a:spcPts val="0"/>
              </a:spcBef>
              <a:spcAft>
                <a:spcPts val="0"/>
              </a:spcAft>
              <a:buNone/>
            </a:pPr>
            <a:r>
              <a:t/>
            </a:r>
            <a:endParaRPr>
              <a:solidFill>
                <a:srgbClr val="2D3B45"/>
              </a:solidFill>
              <a:highlight>
                <a:srgbClr val="FFFFFF"/>
              </a:highlight>
              <a:latin typeface="Nunito"/>
              <a:ea typeface="Nunito"/>
              <a:cs typeface="Nunito"/>
              <a:sym typeface="Nunito"/>
            </a:endParaRPr>
          </a:p>
          <a:p>
            <a:pPr indent="-457200" lvl="0" marL="457200" marR="0" rtl="0" algn="l">
              <a:lnSpc>
                <a:spcPct val="115000"/>
              </a:lnSpc>
              <a:spcBef>
                <a:spcPts val="0"/>
              </a:spcBef>
              <a:spcAft>
                <a:spcPts val="0"/>
              </a:spcAft>
              <a:buNone/>
            </a:pPr>
            <a:r>
              <a:rPr lang="en">
                <a:solidFill>
                  <a:srgbClr val="2D3B45"/>
                </a:solidFill>
                <a:highlight>
                  <a:srgbClr val="FFFFFF"/>
                </a:highlight>
                <a:latin typeface="Nunito"/>
                <a:ea typeface="Nunito"/>
                <a:cs typeface="Nunito"/>
                <a:sym typeface="Nunito"/>
              </a:rPr>
              <a:t>Wexler, S., Shaffer, J., Cotgreave, A. (2017) </a:t>
            </a:r>
            <a:r>
              <a:rPr i="1" lang="en">
                <a:solidFill>
                  <a:srgbClr val="2D3B45"/>
                </a:solidFill>
                <a:highlight>
                  <a:srgbClr val="FFFFFF"/>
                </a:highlight>
                <a:latin typeface="Nunito"/>
                <a:ea typeface="Nunito"/>
                <a:cs typeface="Nunito"/>
                <a:sym typeface="Nunito"/>
              </a:rPr>
              <a:t>The Big Book of Dashboards: Visualizing Your Data Using Real-World Business Scenarios</a:t>
            </a:r>
            <a:r>
              <a:rPr lang="en">
                <a:solidFill>
                  <a:srgbClr val="2D3B45"/>
                </a:solidFill>
                <a:highlight>
                  <a:srgbClr val="FFFFFF"/>
                </a:highlight>
                <a:latin typeface="Nunito"/>
                <a:ea typeface="Nunito"/>
                <a:cs typeface="Nunito"/>
                <a:sym typeface="Nunito"/>
              </a:rPr>
              <a:t>. Wiley. ISBN: 978-1119282716</a:t>
            </a:r>
            <a:endParaRPr>
              <a:solidFill>
                <a:srgbClr val="2D3B45"/>
              </a:solidFill>
              <a:highlight>
                <a:srgbClr val="FFFFFF"/>
              </a:highlight>
              <a:latin typeface="Nunito"/>
              <a:ea typeface="Nunito"/>
              <a:cs typeface="Nunito"/>
              <a:sym typeface="Nunito"/>
            </a:endParaRPr>
          </a:p>
          <a:p>
            <a:pPr indent="-457200" lvl="0" marL="457200" marR="0" rtl="0" algn="l">
              <a:lnSpc>
                <a:spcPct val="115000"/>
              </a:lnSpc>
              <a:spcBef>
                <a:spcPts val="0"/>
              </a:spcBef>
              <a:spcAft>
                <a:spcPts val="0"/>
              </a:spcAft>
              <a:buClr>
                <a:srgbClr val="000000"/>
              </a:buClr>
              <a:buSzPts val="1200"/>
              <a:buFont typeface="Arial"/>
              <a:buNone/>
            </a:pPr>
            <a:r>
              <a:t/>
            </a:r>
            <a:endParaRPr>
              <a:solidFill>
                <a:srgbClr val="2D3B45"/>
              </a:solidFill>
              <a:highlight>
                <a:srgbClr val="FFFFFF"/>
              </a:highlight>
              <a:latin typeface="Nunito"/>
              <a:ea typeface="Nunito"/>
              <a:cs typeface="Nunito"/>
              <a:sym typeface="Nunito"/>
            </a:endParaRPr>
          </a:p>
          <a:p>
            <a:pPr indent="-457200" lvl="0" marL="457200" marR="0" rtl="0" algn="l">
              <a:lnSpc>
                <a:spcPct val="115000"/>
              </a:lnSpc>
              <a:spcBef>
                <a:spcPts val="0"/>
              </a:spcBef>
              <a:spcAft>
                <a:spcPts val="0"/>
              </a:spcAft>
              <a:buClr>
                <a:srgbClr val="000000"/>
              </a:buClr>
              <a:buSzPts val="1200"/>
              <a:buFont typeface="Arial"/>
              <a:buNone/>
            </a:pPr>
            <a:r>
              <a:rPr b="0" i="0" lang="en" u="none" cap="none" strike="noStrike">
                <a:solidFill>
                  <a:srgbClr val="2D3B45"/>
                </a:solidFill>
                <a:highlight>
                  <a:srgbClr val="FFFFFF"/>
                </a:highlight>
                <a:latin typeface="Nunito"/>
                <a:ea typeface="Nunito"/>
                <a:cs typeface="Nunito"/>
                <a:sym typeface="Nunito"/>
              </a:rPr>
              <a:t>Bulut &amp; Dejardins (2019) </a:t>
            </a:r>
            <a:r>
              <a:rPr b="0" i="1" lang="en" u="none" cap="none" strike="noStrike">
                <a:solidFill>
                  <a:srgbClr val="2D3B45"/>
                </a:solidFill>
                <a:highlight>
                  <a:srgbClr val="FFFFFF"/>
                </a:highlight>
                <a:latin typeface="Nunito"/>
                <a:ea typeface="Nunito"/>
                <a:cs typeface="Nunito"/>
                <a:sym typeface="Nunito"/>
              </a:rPr>
              <a:t>Exploring, Visualizing, and Modeling Big Data in R</a:t>
            </a:r>
            <a:r>
              <a:rPr b="0" i="0" lang="en" u="none" cap="none" strike="noStrike">
                <a:solidFill>
                  <a:srgbClr val="2D3B45"/>
                </a:solidFill>
                <a:highlight>
                  <a:srgbClr val="FFFFFF"/>
                </a:highlight>
                <a:latin typeface="Nunito"/>
                <a:ea typeface="Nunito"/>
                <a:cs typeface="Nunito"/>
                <a:sym typeface="Nunito"/>
              </a:rPr>
              <a:t>. Chapter 5- Visualizing Big Data, pages 33-62. </a:t>
            </a:r>
            <a:r>
              <a:rPr b="0" i="0" lang="en" u="sng" cap="none" strike="noStrike">
                <a:solidFill>
                  <a:srgbClr val="27278B"/>
                </a:solidFill>
                <a:highlight>
                  <a:srgbClr val="FFFFFF"/>
                </a:highlight>
                <a:latin typeface="Nunito"/>
                <a:ea typeface="Nunito"/>
                <a:cs typeface="Nunito"/>
                <a:sym typeface="Nunito"/>
                <a:hlinkClick r:id="rId4">
                  <a:extLst>
                    <a:ext uri="{A12FA001-AC4F-418D-AE19-62706E023703}">
                      <ahyp:hlinkClr val="tx"/>
                    </a:ext>
                  </a:extLst>
                </a:hlinkClick>
              </a:rPr>
              <a:t>https://okanbulut.github.io/bigdata/</a:t>
            </a:r>
            <a:endParaRPr b="0" i="0" u="none" cap="none" strike="noStrike">
              <a:solidFill>
                <a:srgbClr val="2D3B45"/>
              </a:solidFill>
              <a:highlight>
                <a:srgbClr val="FFFFFF"/>
              </a:highlight>
              <a:latin typeface="Nunito"/>
              <a:ea typeface="Nunito"/>
              <a:cs typeface="Nunito"/>
              <a:sym typeface="Nunito"/>
            </a:endParaRPr>
          </a:p>
          <a:p>
            <a:pPr indent="0" lvl="0" marL="0" marR="0" rtl="0" algn="l">
              <a:lnSpc>
                <a:spcPct val="115000"/>
              </a:lnSpc>
              <a:spcBef>
                <a:spcPts val="1000"/>
              </a:spcBef>
              <a:spcAft>
                <a:spcPts val="0"/>
              </a:spcAft>
              <a:buClr>
                <a:srgbClr val="000000"/>
              </a:buClr>
              <a:buSzPts val="1200"/>
              <a:buFont typeface="Arial"/>
              <a:buNone/>
            </a:pPr>
            <a:r>
              <a:rPr b="0" i="0" lang="en" u="none" cap="none" strike="noStrike">
                <a:solidFill>
                  <a:srgbClr val="2D3B45"/>
                </a:solidFill>
                <a:highlight>
                  <a:srgbClr val="FFFFFF"/>
                </a:highlight>
                <a:latin typeface="Nunito"/>
                <a:ea typeface="Nunito"/>
                <a:cs typeface="Nunito"/>
                <a:sym typeface="Nunito"/>
              </a:rPr>
              <a:t>Healy, K. (2017) </a:t>
            </a:r>
            <a:r>
              <a:rPr b="0" i="1" lang="en" u="none" cap="none" strike="noStrike">
                <a:solidFill>
                  <a:srgbClr val="2D3B45"/>
                </a:solidFill>
                <a:highlight>
                  <a:srgbClr val="FFFFFF"/>
                </a:highlight>
                <a:latin typeface="Nunito"/>
                <a:ea typeface="Nunito"/>
                <a:cs typeface="Nunito"/>
                <a:sym typeface="Nunito"/>
              </a:rPr>
              <a:t>Data Visualization: A Practical Introduction. </a:t>
            </a:r>
            <a:r>
              <a:rPr b="0" i="0" lang="en" u="none" cap="none" strike="noStrike">
                <a:solidFill>
                  <a:srgbClr val="2D3B45"/>
                </a:solidFill>
                <a:highlight>
                  <a:srgbClr val="FFFFFF"/>
                </a:highlight>
                <a:latin typeface="Nunito"/>
                <a:ea typeface="Nunito"/>
                <a:cs typeface="Nunito"/>
                <a:sym typeface="Nunito"/>
              </a:rPr>
              <a:t>Chapter 2-6, p. 32-172. </a:t>
            </a:r>
            <a:r>
              <a:rPr b="0" i="0" lang="en" u="sng" cap="none" strike="noStrike">
                <a:solidFill>
                  <a:srgbClr val="27278B"/>
                </a:solidFill>
                <a:highlight>
                  <a:srgbClr val="FFFFFF"/>
                </a:highlight>
                <a:latin typeface="Nunito"/>
                <a:ea typeface="Nunito"/>
                <a:cs typeface="Nunito"/>
                <a:sym typeface="Nunito"/>
                <a:hlinkClick r:id="rId5">
                  <a:extLst>
                    <a:ext uri="{A12FA001-AC4F-418D-AE19-62706E023703}">
                      <ahyp:hlinkClr val="tx"/>
                    </a:ext>
                  </a:extLst>
                </a:hlinkClick>
              </a:rPr>
              <a:t>https://socviz.co/</a:t>
            </a:r>
            <a:endParaRPr b="0" i="0" u="sng" cap="none" strike="noStrike">
              <a:solidFill>
                <a:srgbClr val="27278B"/>
              </a:solidFill>
              <a:highlight>
                <a:srgbClr val="FFFFFF"/>
              </a:highlight>
              <a:latin typeface="Nunito"/>
              <a:ea typeface="Nunito"/>
              <a:cs typeface="Nunito"/>
              <a:sym typeface="Nunito"/>
            </a:endParaRPr>
          </a:p>
          <a:p>
            <a:pPr indent="0" lvl="0" marL="0" marR="0" rtl="0" algn="l">
              <a:lnSpc>
                <a:spcPct val="115000"/>
              </a:lnSpc>
              <a:spcBef>
                <a:spcPts val="1000"/>
              </a:spcBef>
              <a:spcAft>
                <a:spcPts val="1000"/>
              </a:spcAft>
              <a:buClr>
                <a:srgbClr val="000000"/>
              </a:buClr>
              <a:buSzPts val="1200"/>
              <a:buFont typeface="Arial"/>
              <a:buNone/>
            </a:pPr>
            <a:r>
              <a:t/>
            </a:r>
            <a:endParaRPr b="0" i="0" u="sng" cap="none" strike="noStrike">
              <a:solidFill>
                <a:srgbClr val="27278B"/>
              </a:solidFill>
              <a:highlight>
                <a:srgbClr val="FFFFFF"/>
              </a:highlight>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3">
            <a:alphaModFix/>
          </a:blip>
          <a:stretch>
            <a:fillRect/>
          </a:stretch>
        </p:blipFill>
        <p:spPr>
          <a:xfrm>
            <a:off x="245350" y="1361100"/>
            <a:ext cx="8803551" cy="3382200"/>
          </a:xfrm>
          <a:prstGeom prst="rect">
            <a:avLst/>
          </a:prstGeom>
          <a:noFill/>
          <a:ln>
            <a:noFill/>
          </a:ln>
        </p:spPr>
      </p:pic>
      <p:sp>
        <p:nvSpPr>
          <p:cNvPr id="442" name="Google Shape;442;p43"/>
          <p:cNvSpPr txBox="1"/>
          <p:nvPr>
            <p:ph type="title"/>
          </p:nvPr>
        </p:nvSpPr>
        <p:spPr>
          <a:xfrm>
            <a:off x="451200" y="547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Wide Format</a:t>
            </a:r>
            <a:endParaRPr>
              <a:solidFill>
                <a:schemeClr val="dk1"/>
              </a:solidFill>
            </a:endParaRPr>
          </a:p>
        </p:txBody>
      </p:sp>
      <p:sp>
        <p:nvSpPr>
          <p:cNvPr id="443" name="Google Shape;443;p43"/>
          <p:cNvSpPr txBox="1"/>
          <p:nvPr/>
        </p:nvSpPr>
        <p:spPr>
          <a:xfrm>
            <a:off x="7481700" y="47433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4"/>
          <p:cNvSpPr txBox="1"/>
          <p:nvPr>
            <p:ph type="title"/>
          </p:nvPr>
        </p:nvSpPr>
        <p:spPr>
          <a:xfrm>
            <a:off x="382975" y="7273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Long Format</a:t>
            </a:r>
            <a:endParaRPr>
              <a:solidFill>
                <a:schemeClr val="dk1"/>
              </a:solidFill>
            </a:endParaRPr>
          </a:p>
        </p:txBody>
      </p:sp>
      <p:pic>
        <p:nvPicPr>
          <p:cNvPr id="449" name="Google Shape;449;p44"/>
          <p:cNvPicPr preferRelativeResize="0"/>
          <p:nvPr/>
        </p:nvPicPr>
        <p:blipFill>
          <a:blip r:embed="rId3">
            <a:alphaModFix/>
          </a:blip>
          <a:stretch>
            <a:fillRect/>
          </a:stretch>
        </p:blipFill>
        <p:spPr>
          <a:xfrm>
            <a:off x="152400" y="1850575"/>
            <a:ext cx="8839201" cy="2723188"/>
          </a:xfrm>
          <a:prstGeom prst="rect">
            <a:avLst/>
          </a:prstGeom>
          <a:noFill/>
          <a:ln>
            <a:noFill/>
          </a:ln>
        </p:spPr>
      </p:pic>
      <p:sp>
        <p:nvSpPr>
          <p:cNvPr id="450" name="Google Shape;450;p44"/>
          <p:cNvSpPr txBox="1"/>
          <p:nvPr/>
        </p:nvSpPr>
        <p:spPr>
          <a:xfrm>
            <a:off x="7481700" y="4743300"/>
            <a:ext cx="16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Healy, K(2017)</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5"/>
          <p:cNvSpPr txBox="1"/>
          <p:nvPr>
            <p:ph type="title"/>
          </p:nvPr>
        </p:nvSpPr>
        <p:spPr>
          <a:xfrm>
            <a:off x="340275" y="598625"/>
            <a:ext cx="70305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solidFill>
                  <a:schemeClr val="dk1"/>
                </a:solidFill>
              </a:rPr>
              <a:t>Melt and Dcast </a:t>
            </a:r>
            <a:endParaRPr sz="2900">
              <a:solidFill>
                <a:schemeClr val="dk1"/>
              </a:solidFill>
            </a:endParaRPr>
          </a:p>
        </p:txBody>
      </p:sp>
      <p:pic>
        <p:nvPicPr>
          <p:cNvPr id="456" name="Google Shape;456;p45"/>
          <p:cNvPicPr preferRelativeResize="0"/>
          <p:nvPr/>
        </p:nvPicPr>
        <p:blipFill rotWithShape="1">
          <a:blip r:embed="rId3">
            <a:alphaModFix/>
          </a:blip>
          <a:srcRect b="23896" l="0" r="0" t="0"/>
          <a:stretch/>
        </p:blipFill>
        <p:spPr>
          <a:xfrm>
            <a:off x="5608300" y="1692763"/>
            <a:ext cx="3330550" cy="1757975"/>
          </a:xfrm>
          <a:prstGeom prst="rect">
            <a:avLst/>
          </a:prstGeom>
          <a:noFill/>
          <a:ln>
            <a:noFill/>
          </a:ln>
        </p:spPr>
      </p:pic>
      <p:pic>
        <p:nvPicPr>
          <p:cNvPr id="457" name="Google Shape;457;p45"/>
          <p:cNvPicPr preferRelativeResize="0"/>
          <p:nvPr/>
        </p:nvPicPr>
        <p:blipFill>
          <a:blip r:embed="rId4">
            <a:alphaModFix/>
          </a:blip>
          <a:stretch>
            <a:fillRect/>
          </a:stretch>
        </p:blipFill>
        <p:spPr>
          <a:xfrm>
            <a:off x="240850" y="1731200"/>
            <a:ext cx="3330550" cy="1681138"/>
          </a:xfrm>
          <a:prstGeom prst="rect">
            <a:avLst/>
          </a:prstGeom>
          <a:noFill/>
          <a:ln>
            <a:noFill/>
          </a:ln>
        </p:spPr>
      </p:pic>
      <p:sp>
        <p:nvSpPr>
          <p:cNvPr id="458" name="Google Shape;458;p45"/>
          <p:cNvSpPr/>
          <p:nvPr/>
        </p:nvSpPr>
        <p:spPr>
          <a:xfrm>
            <a:off x="3725400" y="2230963"/>
            <a:ext cx="1728900" cy="165600"/>
          </a:xfrm>
          <a:prstGeom prst="rightArrow">
            <a:avLst>
              <a:gd fmla="val 50000" name="adj1"/>
              <a:gd fmla="val 50000" name="adj2"/>
            </a:avLst>
          </a:prstGeom>
          <a:solidFill>
            <a:srgbClr val="9FAE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a:off x="3750000" y="3006288"/>
            <a:ext cx="1679700" cy="165600"/>
          </a:xfrm>
          <a:prstGeom prst="leftArrow">
            <a:avLst>
              <a:gd fmla="val 50000" name="adj1"/>
              <a:gd fmla="val 50000" name="adj2"/>
            </a:avLst>
          </a:prstGeom>
          <a:solidFill>
            <a:srgbClr val="9FAE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txBox="1"/>
          <p:nvPr/>
        </p:nvSpPr>
        <p:spPr>
          <a:xfrm>
            <a:off x="3957625" y="1890175"/>
            <a:ext cx="15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Long to Wide</a:t>
            </a:r>
            <a:endParaRPr>
              <a:latin typeface="Nunito"/>
              <a:ea typeface="Nunito"/>
              <a:cs typeface="Nunito"/>
              <a:sym typeface="Nunito"/>
            </a:endParaRPr>
          </a:p>
        </p:txBody>
      </p:sp>
      <p:sp>
        <p:nvSpPr>
          <p:cNvPr id="461" name="Google Shape;461;p45"/>
          <p:cNvSpPr txBox="1"/>
          <p:nvPr/>
        </p:nvSpPr>
        <p:spPr>
          <a:xfrm>
            <a:off x="3957625" y="2667763"/>
            <a:ext cx="15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Wide to Long</a:t>
            </a:r>
            <a:endParaRPr>
              <a:latin typeface="Nunito"/>
              <a:ea typeface="Nunito"/>
              <a:cs typeface="Nunito"/>
              <a:sym typeface="Nunito"/>
            </a:endParaRPr>
          </a:p>
        </p:txBody>
      </p:sp>
      <p:sp>
        <p:nvSpPr>
          <p:cNvPr id="462" name="Google Shape;462;p45"/>
          <p:cNvSpPr txBox="1"/>
          <p:nvPr/>
        </p:nvSpPr>
        <p:spPr>
          <a:xfrm>
            <a:off x="240850" y="3545650"/>
            <a:ext cx="4317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library(gapminder) </a:t>
            </a:r>
            <a:r>
              <a:rPr b="1" lang="en">
                <a:latin typeface="Courier New"/>
                <a:ea typeface="Courier New"/>
                <a:cs typeface="Courier New"/>
                <a:sym typeface="Courier New"/>
              </a:rPr>
              <a:t>library(reshape2)</a:t>
            </a:r>
            <a:endParaRPr b="1">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df &lt;- select(gapminder, country, year, lifeExp)</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#Long to wide format:</a:t>
            </a:r>
            <a:endParaRPr b="1">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df_wide &lt;- df %&gt;% dcast(country~year)</a:t>
            </a:r>
            <a:endParaRPr>
              <a:latin typeface="Courier New"/>
              <a:ea typeface="Courier New"/>
              <a:cs typeface="Courier New"/>
              <a:sym typeface="Courier New"/>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463" name="Google Shape;463;p45"/>
          <p:cNvSpPr txBox="1"/>
          <p:nvPr/>
        </p:nvSpPr>
        <p:spPr>
          <a:xfrm>
            <a:off x="5608300" y="3687500"/>
            <a:ext cx="5246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ourier New"/>
                <a:ea typeface="Courier New"/>
                <a:cs typeface="Courier New"/>
                <a:sym typeface="Courier New"/>
              </a:rPr>
              <a:t>#Wide to long format:</a:t>
            </a:r>
            <a:endParaRPr b="1" sz="1500">
              <a:latin typeface="Courier New"/>
              <a:ea typeface="Courier New"/>
              <a:cs typeface="Courier New"/>
              <a:sym typeface="Courier New"/>
            </a:endParaRPr>
          </a:p>
          <a:p>
            <a:pPr indent="0" lvl="0" marL="0" rtl="0" algn="l">
              <a:spcBef>
                <a:spcPts val="0"/>
              </a:spcBef>
              <a:spcAft>
                <a:spcPts val="0"/>
              </a:spcAft>
              <a:buNone/>
            </a:pPr>
            <a:r>
              <a:rPr lang="en" sz="1500">
                <a:latin typeface="Courier New"/>
                <a:ea typeface="Courier New"/>
                <a:cs typeface="Courier New"/>
                <a:sym typeface="Courier New"/>
              </a:rPr>
              <a:t>df_long &lt;- melt(df_wide, variable.name="year",</a:t>
            </a:r>
            <a:endParaRPr sz="1500">
              <a:latin typeface="Courier New"/>
              <a:ea typeface="Courier New"/>
              <a:cs typeface="Courier New"/>
              <a:sym typeface="Courier New"/>
            </a:endParaRPr>
          </a:p>
          <a:p>
            <a:pPr indent="0" lvl="0" marL="0" rtl="0" algn="l">
              <a:spcBef>
                <a:spcPts val="0"/>
              </a:spcBef>
              <a:spcAft>
                <a:spcPts val="0"/>
              </a:spcAft>
              <a:buNone/>
            </a:pPr>
            <a:r>
              <a:rPr lang="en" sz="1500">
                <a:latin typeface="Courier New"/>
                <a:ea typeface="Courier New"/>
                <a:cs typeface="Courier New"/>
                <a:sym typeface="Courier New"/>
              </a:rPr>
              <a:t>    value.name="lifeExp" )</a:t>
            </a:r>
            <a:endParaRPr sz="1500">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6"/>
          <p:cNvSpPr txBox="1"/>
          <p:nvPr>
            <p:ph type="title"/>
          </p:nvPr>
        </p:nvSpPr>
        <p:spPr>
          <a:xfrm>
            <a:off x="439475" y="684925"/>
            <a:ext cx="70305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solidFill>
                  <a:schemeClr val="dk1"/>
                </a:solidFill>
              </a:rPr>
              <a:t>Spread and Gather</a:t>
            </a:r>
            <a:endParaRPr sz="2900">
              <a:solidFill>
                <a:schemeClr val="dk1"/>
              </a:solidFill>
            </a:endParaRPr>
          </a:p>
        </p:txBody>
      </p:sp>
      <p:pic>
        <p:nvPicPr>
          <p:cNvPr id="469" name="Google Shape;469;p46"/>
          <p:cNvPicPr preferRelativeResize="0"/>
          <p:nvPr/>
        </p:nvPicPr>
        <p:blipFill rotWithShape="1">
          <a:blip r:embed="rId3">
            <a:alphaModFix/>
          </a:blip>
          <a:srcRect b="23896" l="0" r="0" t="0"/>
          <a:stretch/>
        </p:blipFill>
        <p:spPr>
          <a:xfrm>
            <a:off x="5608300" y="1692763"/>
            <a:ext cx="3330550" cy="1757975"/>
          </a:xfrm>
          <a:prstGeom prst="rect">
            <a:avLst/>
          </a:prstGeom>
          <a:noFill/>
          <a:ln>
            <a:noFill/>
          </a:ln>
        </p:spPr>
      </p:pic>
      <p:pic>
        <p:nvPicPr>
          <p:cNvPr id="470" name="Google Shape;470;p46"/>
          <p:cNvPicPr preferRelativeResize="0"/>
          <p:nvPr/>
        </p:nvPicPr>
        <p:blipFill>
          <a:blip r:embed="rId4">
            <a:alphaModFix/>
          </a:blip>
          <a:stretch>
            <a:fillRect/>
          </a:stretch>
        </p:blipFill>
        <p:spPr>
          <a:xfrm>
            <a:off x="240850" y="1731200"/>
            <a:ext cx="3330550" cy="1681138"/>
          </a:xfrm>
          <a:prstGeom prst="rect">
            <a:avLst/>
          </a:prstGeom>
          <a:noFill/>
          <a:ln>
            <a:noFill/>
          </a:ln>
        </p:spPr>
      </p:pic>
      <p:sp>
        <p:nvSpPr>
          <p:cNvPr id="471" name="Google Shape;471;p46"/>
          <p:cNvSpPr/>
          <p:nvPr/>
        </p:nvSpPr>
        <p:spPr>
          <a:xfrm>
            <a:off x="3725400" y="2230963"/>
            <a:ext cx="1728900" cy="165600"/>
          </a:xfrm>
          <a:prstGeom prst="rightArrow">
            <a:avLst>
              <a:gd fmla="val 50000" name="adj1"/>
              <a:gd fmla="val 50000" name="adj2"/>
            </a:avLst>
          </a:prstGeom>
          <a:solidFill>
            <a:srgbClr val="9FAE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a:off x="3750000" y="3006288"/>
            <a:ext cx="1679700" cy="165600"/>
          </a:xfrm>
          <a:prstGeom prst="leftArrow">
            <a:avLst>
              <a:gd fmla="val 50000" name="adj1"/>
              <a:gd fmla="val 50000" name="adj2"/>
            </a:avLst>
          </a:prstGeom>
          <a:solidFill>
            <a:srgbClr val="9FAE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txBox="1"/>
          <p:nvPr/>
        </p:nvSpPr>
        <p:spPr>
          <a:xfrm>
            <a:off x="3957625" y="1890175"/>
            <a:ext cx="15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Long to Wide</a:t>
            </a:r>
            <a:endParaRPr>
              <a:latin typeface="Nunito"/>
              <a:ea typeface="Nunito"/>
              <a:cs typeface="Nunito"/>
              <a:sym typeface="Nunito"/>
            </a:endParaRPr>
          </a:p>
        </p:txBody>
      </p:sp>
      <p:sp>
        <p:nvSpPr>
          <p:cNvPr id="474" name="Google Shape;474;p46"/>
          <p:cNvSpPr txBox="1"/>
          <p:nvPr/>
        </p:nvSpPr>
        <p:spPr>
          <a:xfrm>
            <a:off x="3957625" y="2667763"/>
            <a:ext cx="15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Wide to Long</a:t>
            </a:r>
            <a:endParaRPr>
              <a:latin typeface="Nunito"/>
              <a:ea typeface="Nunito"/>
              <a:cs typeface="Nunito"/>
              <a:sym typeface="Nunito"/>
            </a:endParaRPr>
          </a:p>
        </p:txBody>
      </p:sp>
      <p:sp>
        <p:nvSpPr>
          <p:cNvPr id="475" name="Google Shape;475;p46"/>
          <p:cNvSpPr txBox="1"/>
          <p:nvPr/>
        </p:nvSpPr>
        <p:spPr>
          <a:xfrm>
            <a:off x="240850" y="3545650"/>
            <a:ext cx="4644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urier New"/>
                <a:ea typeface="Courier New"/>
                <a:cs typeface="Courier New"/>
                <a:sym typeface="Courier New"/>
              </a:rPr>
              <a:t>library(gapminder) </a:t>
            </a:r>
            <a:r>
              <a:rPr b="1" lang="en">
                <a:latin typeface="Courier New"/>
                <a:ea typeface="Courier New"/>
                <a:cs typeface="Courier New"/>
                <a:sym typeface="Courier New"/>
              </a:rPr>
              <a:t>library(tidyverse)</a:t>
            </a:r>
            <a:endParaRPr b="1">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df &lt;- select(gapminder, country, year, lifeExp)</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#Long to wide format:</a:t>
            </a:r>
            <a:endParaRPr b="1">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df_wide_1 &lt;- df %&gt;% spread(year, lifeExp)</a:t>
            </a:r>
            <a:endParaRPr>
              <a:latin typeface="Courier New"/>
              <a:ea typeface="Courier New"/>
              <a:cs typeface="Courier New"/>
              <a:sym typeface="Courier New"/>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476" name="Google Shape;476;p46"/>
          <p:cNvSpPr txBox="1"/>
          <p:nvPr/>
        </p:nvSpPr>
        <p:spPr>
          <a:xfrm>
            <a:off x="5226050" y="3601200"/>
            <a:ext cx="371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ourier New"/>
                <a:ea typeface="Courier New"/>
                <a:cs typeface="Courier New"/>
                <a:sym typeface="Courier New"/>
              </a:rPr>
              <a:t>#Wide to long format:</a:t>
            </a:r>
            <a:endParaRPr b="1" sz="1500">
              <a:latin typeface="Courier New"/>
              <a:ea typeface="Courier New"/>
              <a:cs typeface="Courier New"/>
              <a:sym typeface="Courier New"/>
            </a:endParaRPr>
          </a:p>
          <a:p>
            <a:pPr indent="0" lvl="0" marL="0" rtl="0" algn="l">
              <a:spcBef>
                <a:spcPts val="0"/>
              </a:spcBef>
              <a:spcAft>
                <a:spcPts val="0"/>
              </a:spcAft>
              <a:buNone/>
            </a:pPr>
            <a:r>
              <a:rPr lang="en" sz="1500">
                <a:latin typeface="Courier New"/>
                <a:ea typeface="Courier New"/>
                <a:cs typeface="Courier New"/>
                <a:sym typeface="Courier New"/>
              </a:rPr>
              <a:t>df_long_1 &lt;-  gather(df_wide, key = "year", value ="lifeExp", 2:13)</a:t>
            </a:r>
            <a:endParaRPr sz="1500">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